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</p:sldMasterIdLst>
  <p:notesMasterIdLst>
    <p:notesMasterId r:id="rId26"/>
  </p:notesMasterIdLst>
  <p:handoutMasterIdLst>
    <p:handoutMasterId r:id="rId27"/>
  </p:handoutMasterIdLst>
  <p:sldIdLst>
    <p:sldId id="540" r:id="rId2"/>
    <p:sldId id="340" r:id="rId3"/>
    <p:sldId id="543" r:id="rId4"/>
    <p:sldId id="346" r:id="rId5"/>
    <p:sldId id="349" r:id="rId6"/>
    <p:sldId id="351" r:id="rId7"/>
    <p:sldId id="352" r:id="rId8"/>
    <p:sldId id="356" r:id="rId9"/>
    <p:sldId id="359" r:id="rId10"/>
    <p:sldId id="367" r:id="rId11"/>
    <p:sldId id="361" r:id="rId12"/>
    <p:sldId id="362" r:id="rId13"/>
    <p:sldId id="363" r:id="rId14"/>
    <p:sldId id="544" r:id="rId15"/>
    <p:sldId id="370" r:id="rId16"/>
    <p:sldId id="541" r:id="rId17"/>
    <p:sldId id="545" r:id="rId18"/>
    <p:sldId id="376" r:id="rId19"/>
    <p:sldId id="546" r:id="rId20"/>
    <p:sldId id="549" r:id="rId21"/>
    <p:sldId id="550" r:id="rId22"/>
    <p:sldId id="551" r:id="rId23"/>
    <p:sldId id="548" r:id="rId24"/>
    <p:sldId id="547" r:id="rId25"/>
  </p:sldIdLst>
  <p:sldSz cx="9144000" cy="6858000" type="screen4x3"/>
  <p:notesSz cx="6800850" cy="98901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  <a:srgbClr val="660033"/>
    <a:srgbClr val="A5002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Közepesen sötét stílu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Közepesen sötét stílus 4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Közepesen sötét stílus 4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6" autoAdjust="0"/>
    <p:restoredTop sz="94639" autoAdjust="0"/>
  </p:normalViewPr>
  <p:slideViewPr>
    <p:cSldViewPr>
      <p:cViewPr varScale="1">
        <p:scale>
          <a:sx n="86" d="100"/>
          <a:sy n="86" d="100"/>
        </p:scale>
        <p:origin x="9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91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48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3948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1">
                <a:latin typeface="Times New Roman" pitchFamily="18" charset="0"/>
              </a:defRPr>
            </a:lvl1pPr>
          </a:lstStyle>
          <a:p>
            <a:pPr>
              <a:defRPr/>
            </a:pPr>
            <a:fld id="{348BB777-9080-4ECE-ADC4-68F95A7959D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80660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1363"/>
            <a:ext cx="4946650" cy="3709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7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7413"/>
            <a:ext cx="5441950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 noProof="0"/>
              <a:t>Mintaszöveg szerkesztése</a:t>
            </a:r>
          </a:p>
          <a:p>
            <a:pPr lvl="1"/>
            <a:r>
              <a:rPr lang="hu-HU" altLang="hu-HU" noProof="0"/>
              <a:t>Második szint</a:t>
            </a:r>
          </a:p>
          <a:p>
            <a:pPr lvl="2"/>
            <a:r>
              <a:rPr lang="hu-HU" altLang="hu-HU" noProof="0"/>
              <a:t>Harmadik szint</a:t>
            </a:r>
          </a:p>
          <a:p>
            <a:pPr lvl="3"/>
            <a:r>
              <a:rPr lang="hu-HU" altLang="hu-HU" noProof="0"/>
              <a:t>Negyedik szint</a:t>
            </a:r>
          </a:p>
          <a:p>
            <a:pPr lvl="4"/>
            <a:r>
              <a:rPr lang="hu-HU" altLang="hu-HU" noProof="0"/>
              <a:t>Ötödik szint</a:t>
            </a:r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32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57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3932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21D885A-58D3-46E7-B8F0-845FDF5ED9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50256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B31C08-A2F4-4D51-996A-4E3F47921168}" type="slidenum">
              <a:rPr lang="hu-HU" altLang="hu-HU" smtClean="0"/>
              <a:pPr/>
              <a:t>1</a:t>
            </a:fld>
            <a:endParaRPr lang="hu-HU" altLang="hu-H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FDCC5B-3CAE-40A4-B400-7A207EC1D7AA}" type="slidenum">
              <a:rPr lang="hu-HU" altLang="hu-HU" smtClean="0"/>
              <a:pPr/>
              <a:t>10</a:t>
            </a:fld>
            <a:endParaRPr lang="hu-HU" altLang="hu-HU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F13F1A-0735-40A3-B5F4-AE69B5C62414}" type="slidenum">
              <a:rPr lang="hu-HU" altLang="hu-HU" smtClean="0"/>
              <a:pPr/>
              <a:t>11</a:t>
            </a:fld>
            <a:endParaRPr lang="hu-HU" altLang="hu-HU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749AE36-35E1-43D2-86C8-FA92F90540E8}" type="slidenum">
              <a:rPr lang="hu-HU" altLang="hu-HU" smtClean="0"/>
              <a:pPr/>
              <a:t>12</a:t>
            </a:fld>
            <a:endParaRPr lang="hu-HU" altLang="hu-H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8EF3EAB-52E6-46B4-823A-D30E1531186A}" type="slidenum">
              <a:rPr lang="hu-HU" altLang="hu-HU" smtClean="0"/>
              <a:pPr/>
              <a:t>13</a:t>
            </a:fld>
            <a:endParaRPr lang="hu-HU" altLang="hu-HU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FDCC5B-3CAE-40A4-B400-7A207EC1D7AA}" type="slidenum">
              <a:rPr lang="hu-HU" altLang="hu-HU" smtClean="0"/>
              <a:pPr/>
              <a:t>14</a:t>
            </a:fld>
            <a:endParaRPr lang="hu-HU" altLang="hu-HU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18B2BE7-B400-4514-A185-69715ECF94A6}" type="slidenum">
              <a:rPr lang="hu-HU" altLang="hu-HU" smtClean="0"/>
              <a:pPr/>
              <a:t>15</a:t>
            </a:fld>
            <a:endParaRPr lang="hu-HU" altLang="hu-HU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6C8EA5-5553-4300-8BF2-41DA4E46C7B2}" type="slidenum">
              <a:rPr lang="hu-HU" altLang="hu-HU" smtClean="0"/>
              <a:pPr/>
              <a:t>16</a:t>
            </a:fld>
            <a:endParaRPr lang="hu-HU" altLang="hu-H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8EF3EAB-52E6-46B4-823A-D30E1531186A}" type="slidenum">
              <a:rPr lang="hu-HU" altLang="hu-HU" smtClean="0"/>
              <a:pPr/>
              <a:t>17</a:t>
            </a:fld>
            <a:endParaRPr lang="hu-HU" altLang="hu-HU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F3CB2A3-D9A5-4216-A7A1-74391A15EC00}" type="slidenum">
              <a:rPr lang="hu-HU" altLang="hu-HU" smtClean="0"/>
              <a:pPr/>
              <a:t>18</a:t>
            </a:fld>
            <a:endParaRPr lang="hu-HU" altLang="hu-HU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1786A1-D9DB-4273-97EE-96E1870AA6F2}" type="slidenum">
              <a:rPr lang="hu-HU" altLang="hu-HU" smtClean="0"/>
              <a:pPr/>
              <a:t>2</a:t>
            </a:fld>
            <a:endParaRPr lang="hu-HU" altLang="hu-H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812617-F05A-41DD-A04F-54ADB70386FD}" type="slidenum">
              <a:rPr lang="hu-HU" altLang="hu-HU" smtClean="0"/>
              <a:pPr/>
              <a:t>3</a:t>
            </a:fld>
            <a:endParaRPr lang="hu-HU" altLang="hu-HU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766CF5-F667-462D-ACB8-7A7C1B5596B9}" type="slidenum">
              <a:rPr lang="hu-HU" altLang="hu-HU" smtClean="0"/>
              <a:pPr/>
              <a:t>4</a:t>
            </a:fld>
            <a:endParaRPr lang="hu-HU" altLang="hu-HU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B9F4AA-7D74-4A93-BF87-D04B863AC801}" type="slidenum">
              <a:rPr lang="hu-HU" altLang="hu-HU" smtClean="0"/>
              <a:pPr/>
              <a:t>5</a:t>
            </a:fld>
            <a:endParaRPr lang="hu-HU" altLang="hu-H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ECD1E-1918-4255-9D09-B4A5BF50E5E6}" type="slidenum">
              <a:rPr lang="hu-HU" altLang="hu-HU" smtClean="0"/>
              <a:pPr/>
              <a:t>6</a:t>
            </a:fld>
            <a:endParaRPr lang="hu-HU" altLang="hu-HU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D7957F-3EB9-4496-962B-AD3CC76D3755}" type="slidenum">
              <a:rPr lang="hu-HU" altLang="hu-HU" smtClean="0"/>
              <a:pPr/>
              <a:t>7</a:t>
            </a:fld>
            <a:endParaRPr lang="hu-HU" altLang="hu-HU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B72BA8-B5D1-449C-8167-1B7ED81C9759}" type="slidenum">
              <a:rPr lang="hu-HU" altLang="hu-HU" smtClean="0"/>
              <a:pPr/>
              <a:t>8</a:t>
            </a:fld>
            <a:endParaRPr lang="hu-HU" altLang="hu-HU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812617-F05A-41DD-A04F-54ADB70386FD}" type="slidenum">
              <a:rPr lang="hu-HU" altLang="hu-HU" smtClean="0"/>
              <a:pPr/>
              <a:t>9</a:t>
            </a:fld>
            <a:endParaRPr lang="hu-HU" altLang="hu-HU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gyenes összekötő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ím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9" name="Alcím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/>
              <a:t>Alcím mintájának szerkesztése</a:t>
            </a:r>
            <a:endParaRPr kumimoji="0" lang="en-US"/>
          </a:p>
        </p:txBody>
      </p:sp>
      <p:sp>
        <p:nvSpPr>
          <p:cNvPr id="16" name="Dátum helye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2" name="Élőláb hely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24CA2C10-8455-4021-BAE8-C2041DD26048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5B4B9-8124-491F-B92C-72C0BE183A23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D04E7-80CA-4828-A6D9-7F2835A0F32B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Cím és szöveg a tartalom fe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566738" y="1268413"/>
            <a:ext cx="8001000" cy="22987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66738" y="3719513"/>
            <a:ext cx="8001000" cy="23002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31243-34BD-49DD-9855-AAE03ADE55A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27" name="Tartalom helye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5" name="Dátum helye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9" name="Élőláb helye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gyenes összekötő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19" name="Dátum hely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1" name="Élőláb hely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19082-ADD5-4628-B2FB-200210932BC9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ím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4" name="Tartalom helye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1" name="Dátum helye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31" name="Dia számának hely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D4F34E-A8C4-4CA4-9CC1-03568541F14C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ím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3" name="Szöveg helye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25" name="Szöveg helye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8" name="Tartalom helye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0" name="Dátum hely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pPr>
              <a:defRPr/>
            </a:pPr>
            <a:fld id="{C92BA062-52A2-4217-8708-509F1479C674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  <p:sp>
        <p:nvSpPr>
          <p:cNvPr id="11" name="Egyenes összekötő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2" name="Dátum hely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69D17-1583-4C74-8A5C-E7268A552A8F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24" name="Élőláb hely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0C6BED-16DB-4D75-AF03-165679D9BCD0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gyenes összekötő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Cím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26" name="Szöveg helye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14" name="Tartalom helye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5" name="Dátum helye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29" name="Élőláb hely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B6081-3B8F-4FCF-87DF-591F117BFEA5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ép helye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/>
              <a:t>Kép beszúrásához kattintson az ikonra</a:t>
            </a:r>
            <a:endParaRPr kumimoji="0" lang="en-US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 altLang="hu-HU"/>
          </a:p>
        </p:txBody>
      </p:sp>
      <p:sp>
        <p:nvSpPr>
          <p:cNvPr id="31" name="Dia számának hely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C46494-A9C9-4492-838F-F11C1DBB44EA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26" name="Szöveg helye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gyenes összekötő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Szöveg helye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/>
              <a:t>Mintaszöveg szerkesztése</a:t>
            </a:r>
          </a:p>
          <a:p>
            <a:pPr lvl="1" eaLnBrk="1" latinLnBrk="0" hangingPunct="1"/>
            <a:r>
              <a:rPr kumimoji="0" lang="hu-HU"/>
              <a:t>Második szint</a:t>
            </a:r>
          </a:p>
          <a:p>
            <a:pPr lvl="2" eaLnBrk="1" latinLnBrk="0" hangingPunct="1"/>
            <a:r>
              <a:rPr kumimoji="0" lang="hu-HU"/>
              <a:t>Harmadik szint</a:t>
            </a:r>
          </a:p>
          <a:p>
            <a:pPr lvl="3" eaLnBrk="1" latinLnBrk="0" hangingPunct="1"/>
            <a:r>
              <a:rPr kumimoji="0" lang="hu-HU"/>
              <a:t>Negyedik szint</a:t>
            </a:r>
          </a:p>
          <a:p>
            <a:pPr lvl="4" eaLnBrk="1" latinLnBrk="0" hangingPunct="1"/>
            <a:r>
              <a:rPr kumimoji="0" lang="hu-HU"/>
              <a:t>Ötödik szint</a:t>
            </a:r>
            <a:endParaRPr kumimoji="0" lang="en-US"/>
          </a:p>
        </p:txBody>
      </p:sp>
      <p:sp>
        <p:nvSpPr>
          <p:cNvPr id="11" name="Dátum helye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28" name="Élőláb helye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0F4456A-9959-4A3C-A5D1-66C714812D9B}" type="slidenum">
              <a:rPr lang="hu-HU" altLang="hu-HU" smtClean="0"/>
              <a:pPr>
                <a:defRPr/>
              </a:pPr>
              <a:t>‹#›</a:t>
            </a:fld>
            <a:endParaRPr lang="hu-HU" altLang="hu-HU"/>
          </a:p>
        </p:txBody>
      </p:sp>
      <p:sp>
        <p:nvSpPr>
          <p:cNvPr id="10" name="Cím helye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9" name="Egyenes összekötő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gyenes összekötő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99592" y="4293096"/>
            <a:ext cx="7772400" cy="661392"/>
          </a:xfrm>
        </p:spPr>
        <p:txBody>
          <a:bodyPr/>
          <a:lstStyle/>
          <a:p>
            <a:pPr algn="ctr" eaLnBrk="1" hangingPunct="1"/>
            <a:r>
              <a:rPr lang="hu-HU" alt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Adatbázis rendszerek</a:t>
            </a:r>
            <a:endParaRPr lang="hu-HU" altLang="hu-HU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499992" y="5733256"/>
            <a:ext cx="4462264" cy="1008112"/>
          </a:xfrm>
        </p:spPr>
        <p:txBody>
          <a:bodyPr/>
          <a:lstStyle/>
          <a:p>
            <a:pPr algn="r" eaLnBrk="1" hangingPunct="1"/>
            <a:r>
              <a:rPr lang="hu-HU" alt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Baksa-Haskó Gabriella</a:t>
            </a:r>
            <a:br>
              <a:rPr lang="hu-HU" altLang="hu-HU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hu-HU" alt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2014. 02. 24.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9"/>
          <p:cNvSpPr txBox="1">
            <a:spLocks noChangeArrowheads="1"/>
          </p:cNvSpPr>
          <p:nvPr/>
        </p:nvSpPr>
        <p:spPr bwMode="auto">
          <a:xfrm>
            <a:off x="6011863" y="2924175"/>
            <a:ext cx="2089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hu-HU" altLang="hu-HU" sz="2400">
              <a:latin typeface="Times New Roman" pitchFamily="18" charset="0"/>
            </a:endParaRPr>
          </a:p>
        </p:txBody>
      </p:sp>
      <p:grpSp>
        <p:nvGrpSpPr>
          <p:cNvPr id="28676" name="Csoportba foglalás 28681"/>
          <p:cNvGrpSpPr>
            <a:grpSpLocks/>
          </p:cNvGrpSpPr>
          <p:nvPr/>
        </p:nvGrpSpPr>
        <p:grpSpPr bwMode="auto">
          <a:xfrm>
            <a:off x="468313" y="620713"/>
            <a:ext cx="8351837" cy="2732087"/>
            <a:chOff x="467544" y="620688"/>
            <a:chExt cx="8352928" cy="2731588"/>
          </a:xfrm>
          <a:noFill/>
        </p:grpSpPr>
        <p:sp>
          <p:nvSpPr>
            <p:cNvPr id="45" name="Téglalap 44"/>
            <p:cNvSpPr/>
            <p:nvPr/>
          </p:nvSpPr>
          <p:spPr>
            <a:xfrm>
              <a:off x="467544" y="620688"/>
              <a:ext cx="8352928" cy="2731588"/>
            </a:xfrm>
            <a:prstGeom prst="rect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grpSp>
          <p:nvGrpSpPr>
            <p:cNvPr id="28695" name="Csoportba foglalás 3"/>
            <p:cNvGrpSpPr>
              <a:grpSpLocks/>
            </p:cNvGrpSpPr>
            <p:nvPr/>
          </p:nvGrpSpPr>
          <p:grpSpPr bwMode="auto">
            <a:xfrm>
              <a:off x="587491" y="692696"/>
              <a:ext cx="8118869" cy="2535901"/>
              <a:chOff x="341563" y="1981021"/>
              <a:chExt cx="8118869" cy="2535901"/>
            </a:xfrm>
            <a:grpFill/>
          </p:grpSpPr>
          <p:sp>
            <p:nvSpPr>
              <p:cNvPr id="5" name="Szövegdoboz 4"/>
              <p:cNvSpPr txBox="1"/>
              <p:nvPr/>
            </p:nvSpPr>
            <p:spPr>
              <a:xfrm>
                <a:off x="4227401" y="2135984"/>
                <a:ext cx="930396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OSZT</a:t>
                </a:r>
              </a:p>
            </p:txBody>
          </p:sp>
          <p:sp>
            <p:nvSpPr>
              <p:cNvPr id="7" name="Szövegdoboz 6"/>
              <p:cNvSpPr txBox="1"/>
              <p:nvPr/>
            </p:nvSpPr>
            <p:spPr>
              <a:xfrm>
                <a:off x="4152780" y="4116822"/>
                <a:ext cx="1220946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SZÉV</a:t>
                </a:r>
              </a:p>
            </p:txBody>
          </p:sp>
          <p:sp>
            <p:nvSpPr>
              <p:cNvPr id="8" name="Szövegdoboz 7"/>
              <p:cNvSpPr txBox="1"/>
              <p:nvPr/>
            </p:nvSpPr>
            <p:spPr>
              <a:xfrm>
                <a:off x="3936851" y="3578758"/>
                <a:ext cx="1511497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KER_NÉV</a:t>
                </a:r>
              </a:p>
            </p:txBody>
          </p:sp>
          <p:sp>
            <p:nvSpPr>
              <p:cNvPr id="9" name="Szövegdoboz 8"/>
              <p:cNvSpPr txBox="1"/>
              <p:nvPr/>
            </p:nvSpPr>
            <p:spPr>
              <a:xfrm>
                <a:off x="3936851" y="3035932"/>
                <a:ext cx="1511497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VEZ_NÉV</a:t>
                </a:r>
              </a:p>
            </p:txBody>
          </p:sp>
          <p:sp>
            <p:nvSpPr>
              <p:cNvPr id="10" name="Szövegdoboz 9"/>
              <p:cNvSpPr txBox="1"/>
              <p:nvPr/>
            </p:nvSpPr>
            <p:spPr>
              <a:xfrm>
                <a:off x="6916977" y="2789914"/>
                <a:ext cx="1400358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FŐNÖK</a:t>
                </a:r>
              </a:p>
            </p:txBody>
          </p:sp>
          <p:sp>
            <p:nvSpPr>
              <p:cNvPr id="11" name="Szövegdoboz 10"/>
              <p:cNvSpPr txBox="1"/>
              <p:nvPr/>
            </p:nvSpPr>
            <p:spPr>
              <a:xfrm>
                <a:off x="6774084" y="2135984"/>
                <a:ext cx="1686145" cy="399977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OSZT_NÉV</a:t>
                </a:r>
              </a:p>
            </p:txBody>
          </p:sp>
          <p:grpSp>
            <p:nvGrpSpPr>
              <p:cNvPr id="28702" name="Csoportba foglalás 11"/>
              <p:cNvGrpSpPr>
                <a:grpSpLocks/>
              </p:cNvGrpSpPr>
              <p:nvPr/>
            </p:nvGrpSpPr>
            <p:grpSpPr bwMode="auto">
              <a:xfrm>
                <a:off x="341563" y="1981021"/>
                <a:ext cx="3024336" cy="1631216"/>
                <a:chOff x="323528" y="476672"/>
                <a:chExt cx="3024336" cy="1631216"/>
              </a:xfrm>
              <a:grpFill/>
            </p:grpSpPr>
            <p:sp>
              <p:nvSpPr>
                <p:cNvPr id="25" name="Szövegdoboz 24"/>
                <p:cNvSpPr txBox="1"/>
                <p:nvPr/>
              </p:nvSpPr>
              <p:spPr>
                <a:xfrm>
                  <a:off x="324247" y="476088"/>
                  <a:ext cx="3024582" cy="1631652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Elsődleges</a:t>
                  </a:r>
                  <a:br>
                    <a: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kulcs</a:t>
                  </a:r>
                </a:p>
                <a:p>
                  <a:pPr algn="ctr">
                    <a:defRPr/>
                  </a:pPr>
                  <a:endParaRPr lang="hu-HU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defRPr/>
                  </a:pPr>
                  <a:endParaRPr lang="hu-HU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defRPr/>
                  </a:pPr>
                  <a:endParaRPr lang="hu-HU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Szövegdoboz 26"/>
                <p:cNvSpPr txBox="1"/>
                <p:nvPr/>
              </p:nvSpPr>
              <p:spPr>
                <a:xfrm>
                  <a:off x="1079996" y="1291914"/>
                  <a:ext cx="1513085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SZSZÁM</a:t>
                  </a:r>
                </a:p>
              </p:txBody>
            </p:sp>
          </p:grpSp>
          <p:cxnSp>
            <p:nvCxnSpPr>
              <p:cNvPr id="15" name="Egyenes összekötő nyíllal 14"/>
              <p:cNvCxnSpPr>
                <a:stCxn id="11" idx="2"/>
                <a:endCxn id="10" idx="0"/>
              </p:cNvCxnSpPr>
              <p:nvPr/>
            </p:nvCxnSpPr>
            <p:spPr>
              <a:xfrm>
                <a:off x="7617157" y="2535961"/>
                <a:ext cx="0" cy="253954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Egyenes összekötő nyíllal 15"/>
              <p:cNvCxnSpPr>
                <a:stCxn id="5" idx="3"/>
                <a:endCxn id="10" idx="1"/>
              </p:cNvCxnSpPr>
              <p:nvPr/>
            </p:nvCxnSpPr>
            <p:spPr>
              <a:xfrm>
                <a:off x="5157798" y="2335972"/>
                <a:ext cx="1759180" cy="653931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nyíllal 16"/>
              <p:cNvCxnSpPr>
                <a:stCxn id="5" idx="3"/>
                <a:endCxn id="11" idx="1"/>
              </p:cNvCxnSpPr>
              <p:nvPr/>
            </p:nvCxnSpPr>
            <p:spPr>
              <a:xfrm>
                <a:off x="5157798" y="2335972"/>
                <a:ext cx="1616286" cy="0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Egyenes összekötő nyíllal 17"/>
              <p:cNvCxnSpPr>
                <a:stCxn id="27" idx="3"/>
                <a:endCxn id="10" idx="1"/>
              </p:cNvCxnSpPr>
              <p:nvPr/>
            </p:nvCxnSpPr>
            <p:spPr>
              <a:xfrm flipV="1">
                <a:off x="2609528" y="2989903"/>
                <a:ext cx="4307449" cy="6349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Egyenes összekötő nyíllal 18"/>
              <p:cNvCxnSpPr>
                <a:stCxn id="27" idx="3"/>
                <a:endCxn id="11" idx="1"/>
              </p:cNvCxnSpPr>
              <p:nvPr/>
            </p:nvCxnSpPr>
            <p:spPr>
              <a:xfrm flipV="1">
                <a:off x="2609528" y="2335972"/>
                <a:ext cx="4164556" cy="660279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nyíllal 19"/>
              <p:cNvCxnSpPr>
                <a:stCxn id="27" idx="3"/>
                <a:endCxn id="7" idx="1"/>
              </p:cNvCxnSpPr>
              <p:nvPr/>
            </p:nvCxnSpPr>
            <p:spPr>
              <a:xfrm>
                <a:off x="2609528" y="2996252"/>
                <a:ext cx="1543251" cy="1320559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nyíllal 20"/>
              <p:cNvCxnSpPr>
                <a:stCxn id="27" idx="3"/>
                <a:endCxn id="8" idx="1"/>
              </p:cNvCxnSpPr>
              <p:nvPr/>
            </p:nvCxnSpPr>
            <p:spPr>
              <a:xfrm>
                <a:off x="2609528" y="2996252"/>
                <a:ext cx="1327323" cy="782495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nyíllal 21"/>
              <p:cNvCxnSpPr>
                <a:stCxn id="27" idx="3"/>
                <a:endCxn id="9" idx="1"/>
              </p:cNvCxnSpPr>
              <p:nvPr/>
            </p:nvCxnSpPr>
            <p:spPr>
              <a:xfrm>
                <a:off x="2609528" y="2996252"/>
                <a:ext cx="1327323" cy="239669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nyíllal 22"/>
              <p:cNvCxnSpPr>
                <a:stCxn id="27" idx="3"/>
                <a:endCxn id="5" idx="1"/>
              </p:cNvCxnSpPr>
              <p:nvPr/>
            </p:nvCxnSpPr>
            <p:spPr>
              <a:xfrm flipV="1">
                <a:off x="2609528" y="2335972"/>
                <a:ext cx="1617873" cy="660279"/>
              </a:xfrm>
              <a:prstGeom prst="straightConnector1">
                <a:avLst/>
              </a:prstGeom>
              <a:grpFill/>
              <a:ln w="571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28677" name="Szövegdoboz 43"/>
          <p:cNvSpPr txBox="1">
            <a:spLocks noChangeArrowheads="1"/>
          </p:cNvSpPr>
          <p:nvPr/>
        </p:nvSpPr>
        <p:spPr bwMode="auto">
          <a:xfrm>
            <a:off x="604838" y="260350"/>
            <a:ext cx="2914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/>
              <a:t>ALKALMAZOTT – 2NF</a:t>
            </a: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495300" y="4376738"/>
            <a:ext cx="3024188" cy="1631950"/>
            <a:chOff x="495300" y="4376738"/>
            <a:chExt cx="3024188" cy="1631950"/>
          </a:xfrm>
        </p:grpSpPr>
        <p:grpSp>
          <p:nvGrpSpPr>
            <p:cNvPr id="6" name="Csoportba foglalás 5"/>
            <p:cNvGrpSpPr/>
            <p:nvPr/>
          </p:nvGrpSpPr>
          <p:grpSpPr>
            <a:xfrm>
              <a:off x="495300" y="4376738"/>
              <a:ext cx="3024188" cy="1631950"/>
              <a:chOff x="495300" y="4376738"/>
              <a:chExt cx="3024188" cy="1631950"/>
            </a:xfrm>
          </p:grpSpPr>
          <p:sp>
            <p:nvSpPr>
              <p:cNvPr id="69" name="Szövegdoboz 68"/>
              <p:cNvSpPr txBox="1"/>
              <p:nvPr/>
            </p:nvSpPr>
            <p:spPr bwMode="auto">
              <a:xfrm>
                <a:off x="495300" y="4376738"/>
                <a:ext cx="3024188" cy="1631950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Szövegdoboz 69"/>
              <p:cNvSpPr txBox="1"/>
              <p:nvPr/>
            </p:nvSpPr>
            <p:spPr bwMode="auto">
              <a:xfrm>
                <a:off x="596900" y="4638675"/>
                <a:ext cx="1079500" cy="40005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TKÓD</a:t>
                </a:r>
              </a:p>
            </p:txBody>
          </p:sp>
          <p:sp>
            <p:nvSpPr>
              <p:cNvPr id="50" name="Szövegdoboz 49"/>
              <p:cNvSpPr txBox="1"/>
              <p:nvPr/>
            </p:nvSpPr>
            <p:spPr bwMode="auto">
              <a:xfrm>
                <a:off x="2168525" y="4638675"/>
                <a:ext cx="1266825" cy="40005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TÉMA</a:t>
                </a:r>
              </a:p>
            </p:txBody>
          </p:sp>
          <p:cxnSp>
            <p:nvCxnSpPr>
              <p:cNvPr id="68" name="Egyenes összekötő nyíllal 67"/>
              <p:cNvCxnSpPr>
                <a:stCxn id="70" idx="3"/>
                <a:endCxn id="50" idx="1"/>
              </p:cNvCxnSpPr>
              <p:nvPr/>
            </p:nvCxnSpPr>
            <p:spPr bwMode="auto">
              <a:xfrm>
                <a:off x="1676400" y="4838700"/>
                <a:ext cx="492125" cy="0"/>
              </a:xfrm>
              <a:prstGeom prst="straightConnector1">
                <a:avLst/>
              </a:prstGeom>
              <a:noFill/>
              <a:ln w="57150">
                <a:solidFill>
                  <a:schemeClr val="accent6">
                    <a:lumMod val="50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" name="Szövegdoboz 28672"/>
            <p:cNvSpPr txBox="1">
              <a:spLocks noChangeArrowheads="1"/>
            </p:cNvSpPr>
            <p:nvPr/>
          </p:nvSpPr>
          <p:spPr bwMode="auto">
            <a:xfrm>
              <a:off x="593725" y="5229225"/>
              <a:ext cx="1198563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b="1" i="1">
                  <a:latin typeface="Times New Roman" pitchFamily="18" charset="0"/>
                  <a:cs typeface="Times New Roman" pitchFamily="18" charset="0"/>
                </a:rPr>
                <a:t>Elsődleges</a:t>
              </a:r>
              <a:br>
                <a:rPr lang="hu-HU" b="1" i="1">
                  <a:latin typeface="Times New Roman" pitchFamily="18" charset="0"/>
                  <a:cs typeface="Times New Roman" pitchFamily="18" charset="0"/>
                </a:rPr>
              </a:br>
              <a:r>
                <a:rPr lang="hu-HU" b="1" i="1">
                  <a:latin typeface="Times New Roman" pitchFamily="18" charset="0"/>
                  <a:cs typeface="Times New Roman" pitchFamily="18" charset="0"/>
                </a:rPr>
                <a:t>kulcs</a:t>
              </a:r>
            </a:p>
          </p:txBody>
        </p:sp>
        <p:sp>
          <p:nvSpPr>
            <p:cNvPr id="28680" name="Szövegdoboz 75"/>
            <p:cNvSpPr txBox="1">
              <a:spLocks noChangeArrowheads="1"/>
            </p:cNvSpPr>
            <p:nvPr/>
          </p:nvSpPr>
          <p:spPr bwMode="auto">
            <a:xfrm>
              <a:off x="2233613" y="5229225"/>
              <a:ext cx="1135062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b="1" i="1">
                  <a:latin typeface="Times New Roman" pitchFamily="18" charset="0"/>
                  <a:cs typeface="Times New Roman" pitchFamily="18" charset="0"/>
                </a:rPr>
                <a:t>Alternatív</a:t>
              </a:r>
              <a:br>
                <a:rPr lang="hu-HU" b="1" i="1">
                  <a:latin typeface="Times New Roman" pitchFamily="18" charset="0"/>
                  <a:cs typeface="Times New Roman" pitchFamily="18" charset="0"/>
                </a:rPr>
              </a:br>
              <a:r>
                <a:rPr lang="hu-HU" b="1" i="1">
                  <a:latin typeface="Times New Roman" pitchFamily="18" charset="0"/>
                  <a:cs typeface="Times New Roman" pitchFamily="18" charset="0"/>
                </a:rPr>
                <a:t>kulcs</a:t>
              </a:r>
            </a:p>
          </p:txBody>
        </p:sp>
      </p:grpSp>
      <p:sp>
        <p:nvSpPr>
          <p:cNvPr id="28681" name="Szövegdoboz 76"/>
          <p:cNvSpPr txBox="1">
            <a:spLocks noChangeArrowheads="1"/>
          </p:cNvSpPr>
          <p:nvPr/>
        </p:nvSpPr>
        <p:spPr bwMode="auto">
          <a:xfrm>
            <a:off x="457200" y="4005263"/>
            <a:ext cx="2500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/>
              <a:t>VÁLLALATI_TÉMA</a:t>
            </a:r>
          </a:p>
        </p:txBody>
      </p:sp>
      <p:sp>
        <p:nvSpPr>
          <p:cNvPr id="28682" name="Szövegdoboz 79"/>
          <p:cNvSpPr txBox="1">
            <a:spLocks noChangeArrowheads="1"/>
          </p:cNvSpPr>
          <p:nvPr/>
        </p:nvSpPr>
        <p:spPr bwMode="auto">
          <a:xfrm>
            <a:off x="3995738" y="3573463"/>
            <a:ext cx="1828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/>
              <a:t>MIT_CSINÁL</a:t>
            </a: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3995738" y="4005263"/>
            <a:ext cx="4824412" cy="2651125"/>
            <a:chOff x="3995738" y="4005263"/>
            <a:chExt cx="4824412" cy="2651125"/>
          </a:xfrm>
        </p:grpSpPr>
        <p:sp>
          <p:nvSpPr>
            <p:cNvPr id="28679" name="Téglalap 28678"/>
            <p:cNvSpPr/>
            <p:nvPr/>
          </p:nvSpPr>
          <p:spPr>
            <a:xfrm>
              <a:off x="3995738" y="4005263"/>
              <a:ext cx="4824412" cy="265112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grpSp>
          <p:nvGrpSpPr>
            <p:cNvPr id="28683" name="Csoportba foglalás 28680"/>
            <p:cNvGrpSpPr>
              <a:grpSpLocks/>
            </p:cNvGrpSpPr>
            <p:nvPr/>
          </p:nvGrpSpPr>
          <p:grpSpPr bwMode="auto">
            <a:xfrm>
              <a:off x="4181475" y="4189413"/>
              <a:ext cx="2622550" cy="2062162"/>
              <a:chOff x="-154178" y="5924911"/>
              <a:chExt cx="3214010" cy="2062103"/>
            </a:xfrm>
            <a:noFill/>
          </p:grpSpPr>
          <p:sp>
            <p:nvSpPr>
              <p:cNvPr id="3" name="Szövegdoboz 28677"/>
              <p:cNvSpPr txBox="1"/>
              <p:nvPr/>
            </p:nvSpPr>
            <p:spPr>
              <a:xfrm>
                <a:off x="-154178" y="5924911"/>
                <a:ext cx="3214010" cy="2062103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Elsődleges</a:t>
                </a:r>
                <a:b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kulcs</a:t>
                </a:r>
              </a:p>
              <a:p>
                <a:pPr>
                  <a:defRPr/>
                </a:pP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idegen</a:t>
                </a:r>
                <a:b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kulcs</a:t>
                </a:r>
                <a:b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</a:t>
                </a:r>
                <a:r>
                  <a:rPr lang="hu-H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br>
                  <a:rPr lang="hu-HU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idegen</a:t>
                </a:r>
                <a:b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u-HU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kulcs</a:t>
                </a:r>
              </a:p>
            </p:txBody>
          </p:sp>
          <p:sp>
            <p:nvSpPr>
              <p:cNvPr id="82" name="Szövegdoboz 81"/>
              <p:cNvSpPr txBox="1"/>
              <p:nvPr/>
            </p:nvSpPr>
            <p:spPr>
              <a:xfrm>
                <a:off x="1032593" y="6640853"/>
                <a:ext cx="1507784" cy="400039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TKÓD</a:t>
                </a:r>
              </a:p>
            </p:txBody>
          </p:sp>
          <p:sp>
            <p:nvSpPr>
              <p:cNvPr id="83" name="Szövegdoboz 82"/>
              <p:cNvSpPr txBox="1"/>
              <p:nvPr/>
            </p:nvSpPr>
            <p:spPr>
              <a:xfrm>
                <a:off x="859442" y="7421880"/>
                <a:ext cx="1852141" cy="400039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hu-HU" sz="2000" b="1" dirty="0"/>
                  <a:t>SZSZÁM</a:t>
                </a:r>
              </a:p>
            </p:txBody>
          </p:sp>
        </p:grpSp>
        <p:sp>
          <p:nvSpPr>
            <p:cNvPr id="88" name="Szövegdoboz 87"/>
            <p:cNvSpPr txBox="1"/>
            <p:nvPr/>
          </p:nvSpPr>
          <p:spPr>
            <a:xfrm>
              <a:off x="7053263" y="5038725"/>
              <a:ext cx="1695450" cy="40005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 dirty="0"/>
                <a:t>MEGOSZL</a:t>
              </a:r>
            </a:p>
          </p:txBody>
        </p:sp>
        <p:cxnSp>
          <p:nvCxnSpPr>
            <p:cNvPr id="89" name="Egyenes összekötő nyíllal 88"/>
            <p:cNvCxnSpPr>
              <a:stCxn id="0" idx="3"/>
              <a:endCxn id="88" idx="1"/>
            </p:cNvCxnSpPr>
            <p:nvPr/>
          </p:nvCxnSpPr>
          <p:spPr>
            <a:xfrm>
              <a:off x="6804025" y="5221288"/>
              <a:ext cx="249238" cy="17462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arrow" w="sm" len="sm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defRPr/>
            </a:pPr>
            <a:fld id="{050C6BED-16DB-4D75-AF03-165679D9BCD0}" type="slidenum">
              <a:rPr lang="hu-HU" altLang="hu-HU" smtClean="0"/>
              <a:pPr>
                <a:defRPr/>
              </a:pPr>
              <a:t>10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28681" grpId="0"/>
      <p:bldP spid="286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Dekompozició (1NF </a:t>
            </a:r>
            <a:r>
              <a:rPr lang="hu-HU" altLang="hu-HU">
                <a:sym typeface="Symbol" pitchFamily="18" charset="2"/>
              </a:rPr>
              <a:t></a:t>
            </a:r>
            <a:r>
              <a:rPr lang="hu-HU" altLang="hu-HU"/>
              <a:t> 2NF)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hu-HU" altLang="hu-HU" sz="3600" dirty="0"/>
              <a:t>R(</a:t>
            </a:r>
            <a:r>
              <a:rPr lang="hu-HU" altLang="hu-HU" sz="3600" b="1" u="sng" dirty="0"/>
              <a:t>A,B</a:t>
            </a:r>
            <a:r>
              <a:rPr lang="hu-HU" altLang="hu-HU" sz="3600" dirty="0"/>
              <a:t>,C,D) Szétbontás előtt (1NF)</a:t>
            </a:r>
          </a:p>
          <a:p>
            <a:pPr lvl="1" eaLnBrk="1" hangingPunct="1"/>
            <a:r>
              <a:rPr lang="hu-HU" altLang="hu-HU" sz="3200" dirty="0"/>
              <a:t>ELSŐDLEGES KULCS (A,B)</a:t>
            </a:r>
          </a:p>
          <a:p>
            <a:pPr lvl="1" eaLnBrk="1" hangingPunct="1"/>
            <a:r>
              <a:rPr lang="hu-HU" altLang="hu-HU" sz="3200" dirty="0"/>
              <a:t>R.A </a:t>
            </a:r>
            <a:r>
              <a:rPr lang="hu-HU" altLang="hu-HU" sz="3200" dirty="0">
                <a:sym typeface="Symbol" pitchFamily="18" charset="2"/>
              </a:rPr>
              <a:t></a:t>
            </a:r>
            <a:r>
              <a:rPr lang="hu-HU" altLang="hu-HU" sz="3200" dirty="0"/>
              <a:t> R.D</a:t>
            </a:r>
          </a:p>
          <a:p>
            <a:pPr eaLnBrk="1" hangingPunct="1"/>
            <a:r>
              <a:rPr lang="hu-HU" altLang="hu-HU" sz="3600" dirty="0"/>
              <a:t>Szétbontás után (2NF)</a:t>
            </a:r>
          </a:p>
          <a:p>
            <a:pPr lvl="1" eaLnBrk="1" hangingPunct="1"/>
            <a:r>
              <a:rPr lang="hu-HU" altLang="hu-HU" sz="3200" dirty="0"/>
              <a:t>R1(</a:t>
            </a:r>
            <a:r>
              <a:rPr lang="hu-HU" altLang="hu-HU" sz="3200" b="1" u="sng" dirty="0"/>
              <a:t>A</a:t>
            </a:r>
            <a:r>
              <a:rPr lang="hu-HU" altLang="hu-HU" sz="3200" dirty="0"/>
              <a:t>,D)</a:t>
            </a:r>
          </a:p>
          <a:p>
            <a:pPr lvl="2"/>
            <a:r>
              <a:rPr lang="hu-HU" altLang="hu-HU" sz="2800" dirty="0"/>
              <a:t>ELSŐDLEGES KULCS (A)</a:t>
            </a:r>
          </a:p>
          <a:p>
            <a:pPr lvl="1" eaLnBrk="1" hangingPunct="1"/>
            <a:r>
              <a:rPr lang="hu-HU" altLang="hu-HU" sz="3200" dirty="0"/>
              <a:t>R2(</a:t>
            </a:r>
            <a:r>
              <a:rPr lang="hu-HU" altLang="hu-HU" sz="3200" b="1" u="sng" dirty="0"/>
              <a:t>A,B</a:t>
            </a:r>
            <a:r>
              <a:rPr lang="hu-HU" altLang="hu-HU" sz="3200" dirty="0"/>
              <a:t>,C)</a:t>
            </a:r>
          </a:p>
          <a:p>
            <a:pPr lvl="2"/>
            <a:r>
              <a:rPr lang="hu-HU" altLang="hu-HU" sz="2800" dirty="0"/>
              <a:t>ELSŐDLEGES KULCS (A,B)</a:t>
            </a:r>
          </a:p>
          <a:p>
            <a:pPr lvl="2"/>
            <a:r>
              <a:rPr lang="hu-HU" altLang="hu-HU" sz="2800" dirty="0"/>
              <a:t>IDEGEN KULCS (A), HIVATKOZIK R1-RE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11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Szétbontás 2NF relációkra I.</a:t>
            </a:r>
          </a:p>
        </p:txBody>
      </p:sp>
      <p:graphicFrame>
        <p:nvGraphicFramePr>
          <p:cNvPr id="6" name="Tartalom hely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227688"/>
              </p:ext>
            </p:extLst>
          </p:nvPr>
        </p:nvGraphicFramePr>
        <p:xfrm>
          <a:off x="539750" y="1944688"/>
          <a:ext cx="7920683" cy="304810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9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4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1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493">
                <a:tc>
                  <a:txBody>
                    <a:bodyPr/>
                    <a:lstStyle/>
                    <a:p>
                      <a:r>
                        <a:rPr lang="hu-HU" sz="1800" b="1" dirty="0"/>
                        <a:t>OSZT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OSZT_NÉV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SZSZÁM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VEZ_NÉV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KER_NÉV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SZÉV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FŐNÖK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P01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Pénzügy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11111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 err="1"/>
                        <a:t>Andrásfalvi</a:t>
                      </a:r>
                      <a:endParaRPr lang="hu-HU" sz="1600" b="1" dirty="0"/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Béla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1934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91526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P01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Pénzügy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11211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Bártfai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Pál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1937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/>
                        <a:t>91526</a:t>
                      </a:r>
                      <a:endParaRPr lang="hu-HU" sz="1600" b="1" dirty="0"/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P01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Pénzügy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12110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Tóth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Csilla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1969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/>
                        <a:t>91526</a:t>
                      </a:r>
                      <a:endParaRPr lang="hu-HU" sz="1600" b="1" dirty="0"/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P01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Pénzügy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91526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 err="1"/>
                        <a:t>Tarnay</a:t>
                      </a:r>
                      <a:endParaRPr lang="hu-HU" sz="1600" b="1" dirty="0"/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Gyula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1932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91526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E01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Eladás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99998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 err="1"/>
                        <a:t>Vigécz</a:t>
                      </a:r>
                      <a:endParaRPr lang="hu-HU" sz="1600" b="1" dirty="0"/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Jenő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1945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99998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T01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Titkárság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01526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Mohácsi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Győző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1971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T01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Titkárság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69690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Kopó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Levente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1957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69690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56">
                <a:tc>
                  <a:txBody>
                    <a:bodyPr/>
                    <a:lstStyle/>
                    <a:p>
                      <a:r>
                        <a:rPr lang="hu-HU" sz="1600" b="1" dirty="0"/>
                        <a:t>T01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Titkárság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Tojásos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Kristóf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1966</a:t>
                      </a:r>
                    </a:p>
                  </a:txBody>
                  <a:tcPr marL="45715" marR="45715" marT="45726" marB="4572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69690</a:t>
                      </a:r>
                    </a:p>
                  </a:txBody>
                  <a:tcPr marL="45715" marR="45715" marT="45726" marB="457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637" name="Text Box 9"/>
          <p:cNvSpPr txBox="1">
            <a:spLocks noChangeArrowheads="1"/>
          </p:cNvSpPr>
          <p:nvPr/>
        </p:nvSpPr>
        <p:spPr bwMode="auto">
          <a:xfrm>
            <a:off x="2987725" y="5370010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3638" name="Text Box 9"/>
          <p:cNvSpPr txBox="1">
            <a:spLocks noChangeArrowheads="1"/>
          </p:cNvSpPr>
          <p:nvPr/>
        </p:nvSpPr>
        <p:spPr bwMode="auto">
          <a:xfrm>
            <a:off x="539750" y="1412875"/>
            <a:ext cx="2952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ALKALMAZOTT – 2NF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9" name="Bal oldali kapcsos zárójel 8"/>
          <p:cNvSpPr/>
          <p:nvPr/>
        </p:nvSpPr>
        <p:spPr>
          <a:xfrm rot="16200000">
            <a:off x="3186212" y="4689079"/>
            <a:ext cx="215900" cy="1008112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12</a:t>
            </a:fld>
            <a:endParaRPr lang="hu-HU" altLang="hu-HU"/>
          </a:p>
        </p:txBody>
      </p:sp>
      <p:sp>
        <p:nvSpPr>
          <p:cNvPr id="10" name="Téglalap 9"/>
          <p:cNvSpPr/>
          <p:nvPr/>
        </p:nvSpPr>
        <p:spPr>
          <a:xfrm>
            <a:off x="7380312" y="4009596"/>
            <a:ext cx="1008112" cy="1067481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37" grpId="0"/>
      <p:bldP spid="23638" grpId="0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rtalom hely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216166"/>
              </p:ext>
            </p:extLst>
          </p:nvPr>
        </p:nvGraphicFramePr>
        <p:xfrm>
          <a:off x="4612365" y="1551067"/>
          <a:ext cx="3320008" cy="405374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28">
                <a:tc>
                  <a:txBody>
                    <a:bodyPr/>
                    <a:lstStyle/>
                    <a:p>
                      <a:r>
                        <a:rPr lang="hu-HU" sz="1800" b="1" dirty="0"/>
                        <a:t>SZSZÁM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TKÓD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MEGOSZL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11111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40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11111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O2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60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11211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12110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30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12110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70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91526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99998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01526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69690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20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80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Tartalom hely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517399"/>
              </p:ext>
            </p:extLst>
          </p:nvPr>
        </p:nvGraphicFramePr>
        <p:xfrm>
          <a:off x="1043608" y="2133112"/>
          <a:ext cx="2289993" cy="23773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2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28">
                <a:tc>
                  <a:txBody>
                    <a:bodyPr/>
                    <a:lstStyle/>
                    <a:p>
                      <a:r>
                        <a:rPr lang="hu-HU" sz="1800" b="1" dirty="0"/>
                        <a:t>TKÓD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TÉMA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Bér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O2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Oktatás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Utazás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Ellenőrzés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Tervezés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Kereskedelem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658" name="Text Box 9"/>
          <p:cNvSpPr txBox="1">
            <a:spLocks noChangeArrowheads="1"/>
          </p:cNvSpPr>
          <p:nvPr/>
        </p:nvSpPr>
        <p:spPr bwMode="auto">
          <a:xfrm>
            <a:off x="1147664" y="5012816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59" name="Text Box 9"/>
          <p:cNvSpPr txBox="1">
            <a:spLocks noChangeArrowheads="1"/>
          </p:cNvSpPr>
          <p:nvPr/>
        </p:nvSpPr>
        <p:spPr bwMode="auto">
          <a:xfrm>
            <a:off x="5349479" y="5780931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0" name="Text Box 9"/>
          <p:cNvSpPr txBox="1">
            <a:spLocks noChangeArrowheads="1"/>
          </p:cNvSpPr>
          <p:nvPr/>
        </p:nvSpPr>
        <p:spPr bwMode="auto">
          <a:xfrm>
            <a:off x="5863435" y="6356176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FK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1" name="Text Box 9"/>
          <p:cNvSpPr txBox="1">
            <a:spLocks noChangeArrowheads="1"/>
          </p:cNvSpPr>
          <p:nvPr/>
        </p:nvSpPr>
        <p:spPr bwMode="auto">
          <a:xfrm>
            <a:off x="4851997" y="6356176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FK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2" name="Text Box 9"/>
          <p:cNvSpPr txBox="1">
            <a:spLocks noChangeArrowheads="1"/>
          </p:cNvSpPr>
          <p:nvPr/>
        </p:nvSpPr>
        <p:spPr bwMode="auto">
          <a:xfrm>
            <a:off x="1934318" y="5077874"/>
            <a:ext cx="12330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altLang="hu-HU" sz="20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Alternatív</a:t>
            </a:r>
            <a:br>
              <a:rPr lang="hu-HU" altLang="hu-HU" sz="20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hu-HU" altLang="hu-HU" sz="20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kulcs</a:t>
            </a:r>
          </a:p>
        </p:txBody>
      </p:sp>
      <p:sp>
        <p:nvSpPr>
          <p:cNvPr id="24663" name="Text Box 9"/>
          <p:cNvSpPr txBox="1">
            <a:spLocks noChangeArrowheads="1"/>
          </p:cNvSpPr>
          <p:nvPr/>
        </p:nvSpPr>
        <p:spPr bwMode="auto">
          <a:xfrm>
            <a:off x="4572000" y="1124744"/>
            <a:ext cx="2060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MIT_CSINÁL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24664" name="Text Box 9"/>
          <p:cNvSpPr txBox="1">
            <a:spLocks noChangeArrowheads="1"/>
          </p:cNvSpPr>
          <p:nvPr/>
        </p:nvSpPr>
        <p:spPr bwMode="auto">
          <a:xfrm>
            <a:off x="972766" y="1720362"/>
            <a:ext cx="2951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VÁLLALATI_TÉMA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24665" name="Cím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Szétbontás 2NF relációkra II.</a:t>
            </a:r>
          </a:p>
        </p:txBody>
      </p:sp>
      <p:sp>
        <p:nvSpPr>
          <p:cNvPr id="15" name="Bal oldali kapcsos zárójel 14"/>
          <p:cNvSpPr/>
          <p:nvPr/>
        </p:nvSpPr>
        <p:spPr>
          <a:xfrm rot="16200000">
            <a:off x="5529660" y="4735167"/>
            <a:ext cx="215901" cy="1989927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Bal oldali kapcsos zárójel 16"/>
          <p:cNvSpPr/>
          <p:nvPr/>
        </p:nvSpPr>
        <p:spPr>
          <a:xfrm rot="16200000">
            <a:off x="5032178" y="5753350"/>
            <a:ext cx="215901" cy="994962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Bal oldali kapcsos zárójel 17"/>
          <p:cNvSpPr/>
          <p:nvPr/>
        </p:nvSpPr>
        <p:spPr>
          <a:xfrm rot="16200000">
            <a:off x="1327051" y="4427440"/>
            <a:ext cx="217489" cy="668881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Bal oldali kapcsos zárójel 18"/>
          <p:cNvSpPr/>
          <p:nvPr/>
        </p:nvSpPr>
        <p:spPr>
          <a:xfrm rot="16200000">
            <a:off x="2442096" y="4051127"/>
            <a:ext cx="217487" cy="1421507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Bal oldali kapcsos zárójel 21"/>
          <p:cNvSpPr/>
          <p:nvPr/>
        </p:nvSpPr>
        <p:spPr>
          <a:xfrm rot="16200000">
            <a:off x="6043615" y="5769821"/>
            <a:ext cx="215902" cy="962019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69D17-1583-4C74-8A5C-E7268A552A8F}" type="slidenum">
              <a:rPr lang="hu-HU" altLang="hu-HU" smtClean="0"/>
              <a:pPr>
                <a:defRPr/>
              </a:pPr>
              <a:t>13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58" grpId="0"/>
      <p:bldP spid="24659" grpId="0"/>
      <p:bldP spid="24660" grpId="0"/>
      <p:bldP spid="24661" grpId="0"/>
      <p:bldP spid="24662" grpId="0"/>
      <p:bldP spid="24663" grpId="0"/>
      <p:bldP spid="24664" grpId="0"/>
      <p:bldP spid="15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/>
          <p:cNvGrpSpPr/>
          <p:nvPr/>
        </p:nvGrpSpPr>
        <p:grpSpPr>
          <a:xfrm>
            <a:off x="445865" y="2290763"/>
            <a:ext cx="8351837" cy="3121025"/>
            <a:chOff x="468313" y="260350"/>
            <a:chExt cx="8351837" cy="3121025"/>
          </a:xfrm>
        </p:grpSpPr>
        <p:sp>
          <p:nvSpPr>
            <p:cNvPr id="28675" name="Text Box 39"/>
            <p:cNvSpPr txBox="1">
              <a:spLocks noChangeArrowheads="1"/>
            </p:cNvSpPr>
            <p:nvPr/>
          </p:nvSpPr>
          <p:spPr bwMode="auto">
            <a:xfrm>
              <a:off x="6011863" y="2924175"/>
              <a:ext cx="2089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hu-HU" altLang="hu-HU" sz="2400">
                <a:latin typeface="Times New Roman" pitchFamily="18" charset="0"/>
              </a:endParaRPr>
            </a:p>
          </p:txBody>
        </p:sp>
        <p:grpSp>
          <p:nvGrpSpPr>
            <p:cNvPr id="28676" name="Csoportba foglalás 28681"/>
            <p:cNvGrpSpPr>
              <a:grpSpLocks/>
            </p:cNvGrpSpPr>
            <p:nvPr/>
          </p:nvGrpSpPr>
          <p:grpSpPr bwMode="auto">
            <a:xfrm>
              <a:off x="468313" y="620713"/>
              <a:ext cx="8351837" cy="2732087"/>
              <a:chOff x="467544" y="620688"/>
              <a:chExt cx="8352928" cy="2731588"/>
            </a:xfrm>
            <a:noFill/>
          </p:grpSpPr>
          <p:sp>
            <p:nvSpPr>
              <p:cNvPr id="45" name="Téglalap 44"/>
              <p:cNvSpPr/>
              <p:nvPr/>
            </p:nvSpPr>
            <p:spPr>
              <a:xfrm>
                <a:off x="467544" y="620688"/>
                <a:ext cx="8352928" cy="2731588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hu-HU"/>
              </a:p>
            </p:txBody>
          </p:sp>
          <p:grpSp>
            <p:nvGrpSpPr>
              <p:cNvPr id="28695" name="Csoportba foglalás 3"/>
              <p:cNvGrpSpPr>
                <a:grpSpLocks/>
              </p:cNvGrpSpPr>
              <p:nvPr/>
            </p:nvGrpSpPr>
            <p:grpSpPr bwMode="auto">
              <a:xfrm>
                <a:off x="587491" y="692696"/>
                <a:ext cx="8118869" cy="2535901"/>
                <a:chOff x="341563" y="1981021"/>
                <a:chExt cx="8118869" cy="2535901"/>
              </a:xfrm>
              <a:grpFill/>
            </p:grpSpPr>
            <p:sp>
              <p:nvSpPr>
                <p:cNvPr id="5" name="Szövegdoboz 4"/>
                <p:cNvSpPr txBox="1"/>
                <p:nvPr/>
              </p:nvSpPr>
              <p:spPr>
                <a:xfrm>
                  <a:off x="4227401" y="2135984"/>
                  <a:ext cx="930396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OSZT</a:t>
                  </a:r>
                </a:p>
              </p:txBody>
            </p:sp>
            <p:sp>
              <p:nvSpPr>
                <p:cNvPr id="7" name="Szövegdoboz 6"/>
                <p:cNvSpPr txBox="1"/>
                <p:nvPr/>
              </p:nvSpPr>
              <p:spPr>
                <a:xfrm>
                  <a:off x="4152780" y="4116822"/>
                  <a:ext cx="1220946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SZÉV</a:t>
                  </a:r>
                </a:p>
              </p:txBody>
            </p:sp>
            <p:sp>
              <p:nvSpPr>
                <p:cNvPr id="8" name="Szövegdoboz 7"/>
                <p:cNvSpPr txBox="1"/>
                <p:nvPr/>
              </p:nvSpPr>
              <p:spPr>
                <a:xfrm>
                  <a:off x="3936851" y="3578758"/>
                  <a:ext cx="1511497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KER_NÉV</a:t>
                  </a:r>
                </a:p>
              </p:txBody>
            </p:sp>
            <p:sp>
              <p:nvSpPr>
                <p:cNvPr id="9" name="Szövegdoboz 8"/>
                <p:cNvSpPr txBox="1"/>
                <p:nvPr/>
              </p:nvSpPr>
              <p:spPr>
                <a:xfrm>
                  <a:off x="3936851" y="3035932"/>
                  <a:ext cx="1511497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VEZ_NÉV</a:t>
                  </a:r>
                </a:p>
              </p:txBody>
            </p:sp>
            <p:sp>
              <p:nvSpPr>
                <p:cNvPr id="10" name="Szövegdoboz 9"/>
                <p:cNvSpPr txBox="1"/>
                <p:nvPr/>
              </p:nvSpPr>
              <p:spPr>
                <a:xfrm>
                  <a:off x="6916977" y="2789914"/>
                  <a:ext cx="1400358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FŐNÖK</a:t>
                  </a:r>
                </a:p>
              </p:txBody>
            </p:sp>
            <p:sp>
              <p:nvSpPr>
                <p:cNvPr id="11" name="Szövegdoboz 10"/>
                <p:cNvSpPr txBox="1"/>
                <p:nvPr/>
              </p:nvSpPr>
              <p:spPr>
                <a:xfrm>
                  <a:off x="6774084" y="2135984"/>
                  <a:ext cx="1686145" cy="399977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hu-HU" sz="2000" b="1" dirty="0"/>
                    <a:t>OSZT_NÉV</a:t>
                  </a:r>
                </a:p>
              </p:txBody>
            </p:sp>
            <p:grpSp>
              <p:nvGrpSpPr>
                <p:cNvPr id="28702" name="Csoportba foglalás 11"/>
                <p:cNvGrpSpPr>
                  <a:grpSpLocks/>
                </p:cNvGrpSpPr>
                <p:nvPr/>
              </p:nvGrpSpPr>
              <p:grpSpPr bwMode="auto">
                <a:xfrm>
                  <a:off x="341563" y="1981021"/>
                  <a:ext cx="3024336" cy="1631216"/>
                  <a:chOff x="323528" y="476672"/>
                  <a:chExt cx="3024336" cy="1631216"/>
                </a:xfrm>
                <a:grpFill/>
              </p:grpSpPr>
              <p:sp>
                <p:nvSpPr>
                  <p:cNvPr id="25" name="Szövegdoboz 24"/>
                  <p:cNvSpPr txBox="1"/>
                  <p:nvPr/>
                </p:nvSpPr>
                <p:spPr>
                  <a:xfrm>
                    <a:off x="324247" y="476088"/>
                    <a:ext cx="3024582" cy="1631652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hu-HU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Elsődleges</a:t>
                    </a:r>
                    <a:br>
                      <a:rPr lang="hu-HU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hu-HU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kulcs</a:t>
                    </a:r>
                  </a:p>
                  <a:p>
                    <a:pPr algn="ctr">
                      <a:defRPr/>
                    </a:pPr>
                    <a:endPara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defRPr/>
                    </a:pPr>
                    <a:endPara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defRPr/>
                    </a:pPr>
                    <a:endParaRPr lang="hu-HU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Szövegdoboz 26"/>
                  <p:cNvSpPr txBox="1"/>
                  <p:nvPr/>
                </p:nvSpPr>
                <p:spPr>
                  <a:xfrm>
                    <a:off x="1079996" y="1291914"/>
                    <a:ext cx="1513085" cy="39997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hu-HU" sz="2000" b="1" dirty="0"/>
                      <a:t>SZSZÁM</a:t>
                    </a:r>
                  </a:p>
                </p:txBody>
              </p:sp>
            </p:grpSp>
            <p:cxnSp>
              <p:nvCxnSpPr>
                <p:cNvPr id="15" name="Egyenes összekötő nyíllal 14"/>
                <p:cNvCxnSpPr>
                  <a:stCxn id="11" idx="2"/>
                  <a:endCxn id="10" idx="0"/>
                </p:cNvCxnSpPr>
                <p:nvPr/>
              </p:nvCxnSpPr>
              <p:spPr>
                <a:xfrm>
                  <a:off x="7617157" y="2535961"/>
                  <a:ext cx="0" cy="253954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>
                  <a:stCxn id="5" idx="3"/>
                  <a:endCxn id="10" idx="1"/>
                </p:cNvCxnSpPr>
                <p:nvPr/>
              </p:nvCxnSpPr>
              <p:spPr>
                <a:xfrm>
                  <a:off x="5157798" y="2335972"/>
                  <a:ext cx="1759180" cy="653931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>
                  <a:stCxn id="5" idx="3"/>
                  <a:endCxn id="11" idx="1"/>
                </p:cNvCxnSpPr>
                <p:nvPr/>
              </p:nvCxnSpPr>
              <p:spPr>
                <a:xfrm>
                  <a:off x="5157798" y="2335972"/>
                  <a:ext cx="1616286" cy="0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headEnd type="arrow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>
                  <a:stCxn id="27" idx="3"/>
                  <a:endCxn id="10" idx="1"/>
                </p:cNvCxnSpPr>
                <p:nvPr/>
              </p:nvCxnSpPr>
              <p:spPr>
                <a:xfrm flipV="1">
                  <a:off x="2609528" y="2989903"/>
                  <a:ext cx="4307449" cy="6349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>
                  <a:stCxn id="27" idx="3"/>
                  <a:endCxn id="11" idx="1"/>
                </p:cNvCxnSpPr>
                <p:nvPr/>
              </p:nvCxnSpPr>
              <p:spPr>
                <a:xfrm flipV="1">
                  <a:off x="2609528" y="2335972"/>
                  <a:ext cx="4164556" cy="660279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>
                  <a:stCxn id="27" idx="3"/>
                  <a:endCxn id="7" idx="1"/>
                </p:cNvCxnSpPr>
                <p:nvPr/>
              </p:nvCxnSpPr>
              <p:spPr>
                <a:xfrm>
                  <a:off x="2609528" y="2996252"/>
                  <a:ext cx="1543251" cy="1320559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>
                  <a:stCxn id="27" idx="3"/>
                  <a:endCxn id="8" idx="1"/>
                </p:cNvCxnSpPr>
                <p:nvPr/>
              </p:nvCxnSpPr>
              <p:spPr>
                <a:xfrm>
                  <a:off x="2609528" y="2996252"/>
                  <a:ext cx="1327323" cy="782495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>
                  <a:stCxn id="27" idx="3"/>
                  <a:endCxn id="9" idx="1"/>
                </p:cNvCxnSpPr>
                <p:nvPr/>
              </p:nvCxnSpPr>
              <p:spPr>
                <a:xfrm>
                  <a:off x="2609528" y="2996252"/>
                  <a:ext cx="1327323" cy="239669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>
                  <a:stCxn id="27" idx="3"/>
                  <a:endCxn id="5" idx="1"/>
                </p:cNvCxnSpPr>
                <p:nvPr/>
              </p:nvCxnSpPr>
              <p:spPr>
                <a:xfrm flipV="1">
                  <a:off x="2609528" y="2335972"/>
                  <a:ext cx="1617873" cy="660279"/>
                </a:xfrm>
                <a:prstGeom prst="straightConnector1">
                  <a:avLst/>
                </a:prstGeom>
                <a:grpFill/>
                <a:ln w="57150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677" name="Szövegdoboz 43"/>
            <p:cNvSpPr txBox="1">
              <a:spLocks noChangeArrowheads="1"/>
            </p:cNvSpPr>
            <p:nvPr/>
          </p:nvSpPr>
          <p:spPr bwMode="auto">
            <a:xfrm>
              <a:off x="604838" y="260350"/>
              <a:ext cx="29146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hu-HU" b="1"/>
                <a:t>ALKALMAZOTT – 2NF</a:t>
              </a:r>
            </a:p>
          </p:txBody>
        </p:sp>
      </p:grpSp>
      <p:sp>
        <p:nvSpPr>
          <p:cNvPr id="28" name="Cím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FÜGGŐSÉgi diagram 2nf</a:t>
            </a:r>
          </a:p>
        </p:txBody>
      </p:sp>
      <p:sp>
        <p:nvSpPr>
          <p:cNvPr id="75" name="Ellipszis 74"/>
          <p:cNvSpPr/>
          <p:nvPr/>
        </p:nvSpPr>
        <p:spPr>
          <a:xfrm rot="444204">
            <a:off x="4201032" y="2348879"/>
            <a:ext cx="4482370" cy="1668289"/>
          </a:xfrm>
          <a:prstGeom prst="ellipse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/>
          <p:cNvSpPr/>
          <p:nvPr/>
        </p:nvSpPr>
        <p:spPr>
          <a:xfrm>
            <a:off x="912995" y="2722564"/>
            <a:ext cx="5295040" cy="3010692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73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1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hu-HU" altLang="hu-HU"/>
              <a:t>dekompozíció (2NF </a:t>
            </a:r>
            <a:r>
              <a:rPr lang="hu-HU" altLang="hu-HU">
                <a:sym typeface="Symbol" pitchFamily="18" charset="2"/>
              </a:rPr>
              <a:t></a:t>
            </a:r>
            <a:r>
              <a:rPr lang="hu-HU" altLang="hu-HU"/>
              <a:t> 3NF)</a:t>
            </a:r>
          </a:p>
        </p:txBody>
      </p:sp>
      <p:sp>
        <p:nvSpPr>
          <p:cNvPr id="131074" name="Rectangle 8"/>
          <p:cNvSpPr>
            <a:spLocks noGrp="1" noChangeArrowheads="1"/>
          </p:cNvSpPr>
          <p:nvPr>
            <p:ph idx="1"/>
          </p:nvPr>
        </p:nvSpPr>
        <p:spPr>
          <a:xfrm>
            <a:off x="685800" y="1338263"/>
            <a:ext cx="7772400" cy="4899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hu-HU" altLang="hu-HU" sz="2800" dirty="0"/>
              <a:t>R(</a:t>
            </a:r>
            <a:r>
              <a:rPr lang="hu-HU" altLang="hu-HU" sz="2800" b="1" u="sng" dirty="0"/>
              <a:t>A</a:t>
            </a:r>
            <a:r>
              <a:rPr lang="hu-HU" altLang="hu-HU" sz="2800" dirty="0"/>
              <a:t>,B,C,D) szétbontás előtt</a:t>
            </a:r>
          </a:p>
          <a:p>
            <a:pPr lvl="1">
              <a:defRPr/>
            </a:pPr>
            <a:r>
              <a:rPr lang="hu-HU" altLang="hu-HU" dirty="0"/>
              <a:t>ELSŐDLEGES KULCS (A)</a:t>
            </a:r>
          </a:p>
          <a:p>
            <a:pPr lvl="1">
              <a:defRPr/>
            </a:pPr>
            <a:r>
              <a:rPr lang="hu-HU" altLang="hu-HU" dirty="0"/>
              <a:t>R.B </a:t>
            </a:r>
            <a:r>
              <a:rPr lang="hu-HU" altLang="hu-HU" dirty="0">
                <a:sym typeface="Symbol" pitchFamily="18" charset="2"/>
              </a:rPr>
              <a:t></a:t>
            </a:r>
            <a:r>
              <a:rPr lang="hu-HU" altLang="hu-HU" dirty="0"/>
              <a:t> R.C</a:t>
            </a:r>
          </a:p>
          <a:p>
            <a:pPr eaLnBrk="1" hangingPunct="1">
              <a:defRPr/>
            </a:pPr>
            <a:r>
              <a:rPr lang="hu-HU" altLang="hu-HU" sz="2800" dirty="0"/>
              <a:t>Szétbontás után:</a:t>
            </a:r>
          </a:p>
          <a:p>
            <a:pPr lvl="1" eaLnBrk="1" hangingPunct="1">
              <a:defRPr/>
            </a:pPr>
            <a:r>
              <a:rPr lang="hu-HU" altLang="hu-HU" sz="2400" dirty="0"/>
              <a:t>R1(</a:t>
            </a:r>
            <a:r>
              <a:rPr lang="hu-HU" altLang="hu-HU" sz="2400" b="1" u="sng" dirty="0"/>
              <a:t>B</a:t>
            </a:r>
            <a:r>
              <a:rPr lang="hu-HU" altLang="hu-HU" sz="2400" dirty="0"/>
              <a:t>,C)</a:t>
            </a:r>
          </a:p>
          <a:p>
            <a:pPr lvl="2" eaLnBrk="1" hangingPunct="1">
              <a:defRPr/>
            </a:pPr>
            <a:r>
              <a:rPr lang="hu-HU" altLang="hu-HU" dirty="0"/>
              <a:t>ELSŐDLEGES KULCS (B)</a:t>
            </a:r>
          </a:p>
          <a:p>
            <a:pPr lvl="1" eaLnBrk="1" hangingPunct="1">
              <a:defRPr/>
            </a:pPr>
            <a:r>
              <a:rPr lang="hu-HU" altLang="hu-HU" sz="2400" dirty="0"/>
              <a:t>R2(</a:t>
            </a:r>
            <a:r>
              <a:rPr lang="hu-HU" altLang="hu-HU" sz="2400" b="1" u="sng" dirty="0"/>
              <a:t>A</a:t>
            </a:r>
            <a:r>
              <a:rPr lang="hu-HU" altLang="hu-HU" sz="2400" dirty="0"/>
              <a:t>,B,D)</a:t>
            </a:r>
          </a:p>
          <a:p>
            <a:pPr lvl="2" eaLnBrk="1" hangingPunct="1">
              <a:defRPr/>
            </a:pPr>
            <a:r>
              <a:rPr lang="hu-HU" altLang="hu-HU" dirty="0"/>
              <a:t>ELSŐDLEGES KULCS (A)</a:t>
            </a:r>
          </a:p>
          <a:p>
            <a:pPr lvl="2" eaLnBrk="1" hangingPunct="1">
              <a:defRPr/>
            </a:pPr>
            <a:r>
              <a:rPr lang="hu-HU" altLang="hu-HU" dirty="0"/>
              <a:t>IDEGEN KULCS (B), HIVATKOZIK R1-RE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15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3NF relációk I.</a:t>
            </a:r>
          </a:p>
        </p:txBody>
      </p:sp>
      <p:graphicFrame>
        <p:nvGraphicFramePr>
          <p:cNvPr id="6" name="Tartalom hely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446175"/>
              </p:ext>
            </p:extLst>
          </p:nvPr>
        </p:nvGraphicFramePr>
        <p:xfrm>
          <a:off x="467544" y="1900238"/>
          <a:ext cx="4841873" cy="30169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2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9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61">
                <a:tc>
                  <a:txBody>
                    <a:bodyPr/>
                    <a:lstStyle/>
                    <a:p>
                      <a:r>
                        <a:rPr lang="hu-HU" sz="1600" b="1" dirty="0"/>
                        <a:t>OSZT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SZSZÁM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VEZ_NÉV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KER_NÉV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SZÉV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P01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11111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 err="1"/>
                        <a:t>Andrásfalvi</a:t>
                      </a:r>
                      <a:endParaRPr lang="hu-HU" sz="1400" b="1" dirty="0"/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Béla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1934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P01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11211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Bártfai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Pál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1937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P01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12110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Tóth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Csilla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1969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P01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91526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 err="1"/>
                        <a:t>Tarnay</a:t>
                      </a:r>
                      <a:endParaRPr lang="hu-HU" sz="1400" b="1" dirty="0"/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Gyula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1932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E01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99998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 err="1"/>
                        <a:t>Vigécz</a:t>
                      </a:r>
                      <a:endParaRPr lang="hu-HU" sz="1400" b="1" dirty="0"/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Jenő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1945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T01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01526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Mohácsi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Győző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1971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T01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69690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Kopó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Levente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1957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hu-HU" sz="1400" b="1" dirty="0"/>
                        <a:t>T01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01492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Tojásos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Kristóf</a:t>
                      </a:r>
                    </a:p>
                  </a:txBody>
                  <a:tcPr marL="45726" marR="45726" marT="45710" marB="45710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400" b="1" dirty="0"/>
                        <a:t>1966</a:t>
                      </a:r>
                    </a:p>
                  </a:txBody>
                  <a:tcPr marL="45726" marR="45726" marT="45710" marB="4571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857" name="Text Box 9"/>
          <p:cNvSpPr txBox="1">
            <a:spLocks noChangeArrowheads="1"/>
          </p:cNvSpPr>
          <p:nvPr/>
        </p:nvSpPr>
        <p:spPr bwMode="auto">
          <a:xfrm>
            <a:off x="1407694" y="5290219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3858" name="Text Box 9"/>
          <p:cNvSpPr txBox="1">
            <a:spLocks noChangeArrowheads="1"/>
          </p:cNvSpPr>
          <p:nvPr/>
        </p:nvSpPr>
        <p:spPr bwMode="auto">
          <a:xfrm>
            <a:off x="480242" y="1412875"/>
            <a:ext cx="2952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ALKALMAZOTT – 3NF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9" name="Bal oldali kapcsos zárójel 8"/>
          <p:cNvSpPr/>
          <p:nvPr/>
        </p:nvSpPr>
        <p:spPr>
          <a:xfrm rot="16200000">
            <a:off x="1587875" y="4662957"/>
            <a:ext cx="215902" cy="872382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33860" name="Text Box 9"/>
          <p:cNvSpPr txBox="1">
            <a:spLocks noChangeArrowheads="1"/>
          </p:cNvSpPr>
          <p:nvPr/>
        </p:nvSpPr>
        <p:spPr bwMode="auto">
          <a:xfrm>
            <a:off x="598636" y="5290219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FK</a:t>
            </a:r>
            <a:endParaRPr lang="hu-HU" altLang="hu-HU" sz="320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1" name="Bal oldali kapcsos zárójel 10"/>
          <p:cNvSpPr/>
          <p:nvPr/>
        </p:nvSpPr>
        <p:spPr>
          <a:xfrm rot="16200000">
            <a:off x="714922" y="4747119"/>
            <a:ext cx="215899" cy="704056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16</a:t>
            </a:fld>
            <a:endParaRPr lang="hu-HU" altLang="hu-HU"/>
          </a:p>
        </p:txBody>
      </p:sp>
      <p:graphicFrame>
        <p:nvGraphicFramePr>
          <p:cNvPr id="10" name="Tartalom hely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71209"/>
              </p:ext>
            </p:extLst>
          </p:nvPr>
        </p:nvGraphicFramePr>
        <p:xfrm>
          <a:off x="5616394" y="1954209"/>
          <a:ext cx="3097213" cy="12497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8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534">
                <a:tc>
                  <a:txBody>
                    <a:bodyPr/>
                    <a:lstStyle/>
                    <a:p>
                      <a:r>
                        <a:rPr lang="hu-HU" sz="1600" b="1" dirty="0"/>
                        <a:t>OSZT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OSZT_NÉV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FŐNÖK</a:t>
                      </a:r>
                    </a:p>
                  </a:txBody>
                  <a:tcPr marL="45721" marR="45721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r>
                        <a:rPr lang="hu-HU" sz="1400" b="1" dirty="0"/>
                        <a:t>P01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Pénzügy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91526</a:t>
                      </a:r>
                    </a:p>
                  </a:txBody>
                  <a:tcPr marL="45721" marR="45721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r>
                        <a:rPr lang="hu-HU" sz="1400" b="1" dirty="0"/>
                        <a:t>E01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Eladás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99998</a:t>
                      </a:r>
                    </a:p>
                  </a:txBody>
                  <a:tcPr marL="45721" marR="45721" marT="45734" marB="45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r>
                        <a:rPr lang="hu-HU" sz="1400" b="1" dirty="0"/>
                        <a:t>T01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Titkárság</a:t>
                      </a:r>
                    </a:p>
                  </a:txBody>
                  <a:tcPr marL="45721" marR="45721" marT="45734" marB="45734"/>
                </a:tc>
                <a:tc>
                  <a:txBody>
                    <a:bodyPr/>
                    <a:lstStyle/>
                    <a:p>
                      <a:r>
                        <a:rPr lang="hu-HU" sz="1400" b="1" dirty="0"/>
                        <a:t>69690</a:t>
                      </a:r>
                    </a:p>
                  </a:txBody>
                  <a:tcPr marL="45721" marR="45721" marT="45734" marB="45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712055" y="3575948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486337" y="3579581"/>
            <a:ext cx="10429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altLang="hu-HU" sz="16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Alternatív</a:t>
            </a:r>
            <a:br>
              <a:rPr lang="hu-HU" altLang="hu-HU" sz="16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hu-HU" altLang="hu-HU" sz="160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kulcs</a:t>
            </a:r>
          </a:p>
        </p:txBody>
      </p:sp>
      <p:sp>
        <p:nvSpPr>
          <p:cNvPr id="14" name="Bal oldali kapcsos zárójel 13"/>
          <p:cNvSpPr/>
          <p:nvPr/>
        </p:nvSpPr>
        <p:spPr>
          <a:xfrm rot="16200000">
            <a:off x="5906599" y="3030976"/>
            <a:ext cx="187176" cy="657226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Bal oldali kapcsos zárójel 14"/>
          <p:cNvSpPr/>
          <p:nvPr/>
        </p:nvSpPr>
        <p:spPr>
          <a:xfrm rot="16200000">
            <a:off x="6899881" y="2730417"/>
            <a:ext cx="215902" cy="1266823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608456" y="1446209"/>
            <a:ext cx="2060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OSZTÁLY</a:t>
            </a:r>
            <a:endParaRPr lang="hu-HU" altLang="hu-HU" sz="28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57" grpId="0"/>
      <p:bldP spid="33858" grpId="0"/>
      <p:bldP spid="9" grpId="0" animBg="1"/>
      <p:bldP spid="33860" grpId="0"/>
      <p:bldP spid="11" grpId="0" animBg="1"/>
      <p:bldP spid="12" grpId="0"/>
      <p:bldP spid="13" grpId="0"/>
      <p:bldP spid="14" grpId="0" animBg="1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rtalom hely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508717"/>
              </p:ext>
            </p:extLst>
          </p:nvPr>
        </p:nvGraphicFramePr>
        <p:xfrm>
          <a:off x="4612365" y="1551067"/>
          <a:ext cx="3320008" cy="405374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28">
                <a:tc>
                  <a:txBody>
                    <a:bodyPr/>
                    <a:lstStyle/>
                    <a:p>
                      <a:r>
                        <a:rPr lang="hu-HU" sz="1800" b="1" dirty="0"/>
                        <a:t>SZSZÁM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TKÓD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MEGOSZL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11111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40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11111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O2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60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11211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12110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30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12110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70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91526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99998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01526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69690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100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20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151">
                <a:tc>
                  <a:txBody>
                    <a:bodyPr/>
                    <a:lstStyle/>
                    <a:p>
                      <a:r>
                        <a:rPr lang="hu-HU" sz="1600" b="1" dirty="0"/>
                        <a:t>01492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694" marR="45694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600" b="1" dirty="0"/>
                        <a:t>80</a:t>
                      </a:r>
                    </a:p>
                  </a:txBody>
                  <a:tcPr marL="45694" marR="45694" marT="45716" marB="457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Tartalom hely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024574"/>
              </p:ext>
            </p:extLst>
          </p:nvPr>
        </p:nvGraphicFramePr>
        <p:xfrm>
          <a:off x="971600" y="2133112"/>
          <a:ext cx="2362001" cy="23773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4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28">
                <a:tc>
                  <a:txBody>
                    <a:bodyPr/>
                    <a:lstStyle/>
                    <a:p>
                      <a:r>
                        <a:rPr lang="hu-HU" sz="1800" b="1" dirty="0"/>
                        <a:t>TKÓD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800" b="1" dirty="0"/>
                        <a:t>TÉMA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B1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Bér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O2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Oktatás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U2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Utazás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E1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Ellenőrzés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T2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Tervezés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458">
                <a:tc>
                  <a:txBody>
                    <a:bodyPr/>
                    <a:lstStyle/>
                    <a:p>
                      <a:r>
                        <a:rPr lang="hu-HU" sz="1600" b="1" dirty="0"/>
                        <a:t>K1</a:t>
                      </a:r>
                    </a:p>
                  </a:txBody>
                  <a:tcPr marL="45721" marR="45721" marT="45712" marB="45712"/>
                </a:tc>
                <a:tc>
                  <a:txBody>
                    <a:bodyPr/>
                    <a:lstStyle/>
                    <a:p>
                      <a:r>
                        <a:rPr lang="hu-HU" sz="1600" b="1" dirty="0"/>
                        <a:t>Kereskedelem</a:t>
                      </a:r>
                    </a:p>
                  </a:txBody>
                  <a:tcPr marL="45721" marR="45721" marT="45712" marB="4571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658" name="Text Box 9"/>
          <p:cNvSpPr txBox="1">
            <a:spLocks noChangeArrowheads="1"/>
          </p:cNvSpPr>
          <p:nvPr/>
        </p:nvSpPr>
        <p:spPr bwMode="auto">
          <a:xfrm>
            <a:off x="1083371" y="4856813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59" name="Text Box 9"/>
          <p:cNvSpPr txBox="1">
            <a:spLocks noChangeArrowheads="1"/>
          </p:cNvSpPr>
          <p:nvPr/>
        </p:nvSpPr>
        <p:spPr bwMode="auto">
          <a:xfrm>
            <a:off x="5349479" y="5780931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0" name="Text Box 9"/>
          <p:cNvSpPr txBox="1">
            <a:spLocks noChangeArrowheads="1"/>
          </p:cNvSpPr>
          <p:nvPr/>
        </p:nvSpPr>
        <p:spPr bwMode="auto">
          <a:xfrm>
            <a:off x="5863435" y="6356176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FK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1" name="Text Box 9"/>
          <p:cNvSpPr txBox="1">
            <a:spLocks noChangeArrowheads="1"/>
          </p:cNvSpPr>
          <p:nvPr/>
        </p:nvSpPr>
        <p:spPr bwMode="auto">
          <a:xfrm>
            <a:off x="4851997" y="6356176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FK</a:t>
            </a:r>
            <a:endParaRPr lang="hu-HU" altLang="hu-HU" sz="320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662" name="Text Box 9"/>
          <p:cNvSpPr txBox="1">
            <a:spLocks noChangeArrowheads="1"/>
          </p:cNvSpPr>
          <p:nvPr/>
        </p:nvSpPr>
        <p:spPr bwMode="auto">
          <a:xfrm>
            <a:off x="1934318" y="4856813"/>
            <a:ext cx="12330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hu-HU" altLang="hu-HU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Alternatív</a:t>
            </a:r>
            <a:br>
              <a:rPr lang="hu-HU" altLang="hu-HU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hu-HU" altLang="hu-HU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kulcs</a:t>
            </a:r>
          </a:p>
        </p:txBody>
      </p:sp>
      <p:sp>
        <p:nvSpPr>
          <p:cNvPr id="24663" name="Text Box 9"/>
          <p:cNvSpPr txBox="1">
            <a:spLocks noChangeArrowheads="1"/>
          </p:cNvSpPr>
          <p:nvPr/>
        </p:nvSpPr>
        <p:spPr bwMode="auto">
          <a:xfrm>
            <a:off x="4572000" y="1124744"/>
            <a:ext cx="2060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MIT_CSINÁL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24664" name="Text Box 9"/>
          <p:cNvSpPr txBox="1">
            <a:spLocks noChangeArrowheads="1"/>
          </p:cNvSpPr>
          <p:nvPr/>
        </p:nvSpPr>
        <p:spPr bwMode="auto">
          <a:xfrm>
            <a:off x="972766" y="1720362"/>
            <a:ext cx="2951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VÁLLALATI_TÉMA</a:t>
            </a:r>
            <a:endParaRPr lang="hu-HU" altLang="hu-HU" sz="2800" b="1">
              <a:latin typeface="Times New Roman" pitchFamily="18" charset="0"/>
            </a:endParaRPr>
          </a:p>
        </p:txBody>
      </p:sp>
      <p:sp>
        <p:nvSpPr>
          <p:cNvPr id="24665" name="Cím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3NF relációk II.</a:t>
            </a:r>
          </a:p>
        </p:txBody>
      </p:sp>
      <p:sp>
        <p:nvSpPr>
          <p:cNvPr id="15" name="Bal oldali kapcsos zárójel 14"/>
          <p:cNvSpPr/>
          <p:nvPr/>
        </p:nvSpPr>
        <p:spPr>
          <a:xfrm rot="16200000">
            <a:off x="5529660" y="4735167"/>
            <a:ext cx="215901" cy="1989927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Bal oldali kapcsos zárójel 16"/>
          <p:cNvSpPr/>
          <p:nvPr/>
        </p:nvSpPr>
        <p:spPr>
          <a:xfrm rot="16200000">
            <a:off x="5032178" y="5753350"/>
            <a:ext cx="215901" cy="994962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Bal oldali kapcsos zárójel 17"/>
          <p:cNvSpPr/>
          <p:nvPr/>
        </p:nvSpPr>
        <p:spPr>
          <a:xfrm rot="16200000">
            <a:off x="1262758" y="4219129"/>
            <a:ext cx="217488" cy="797470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Bal oldali kapcsos zárójel 18"/>
          <p:cNvSpPr/>
          <p:nvPr/>
        </p:nvSpPr>
        <p:spPr>
          <a:xfrm rot="16200000">
            <a:off x="2442096" y="3907111"/>
            <a:ext cx="217487" cy="1421507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Bal oldali kapcsos zárójel 21"/>
          <p:cNvSpPr/>
          <p:nvPr/>
        </p:nvSpPr>
        <p:spPr>
          <a:xfrm rot="16200000">
            <a:off x="6043615" y="5769821"/>
            <a:ext cx="215902" cy="962019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69D17-1583-4C74-8A5C-E7268A552A8F}" type="slidenum">
              <a:rPr lang="hu-HU" altLang="hu-HU" smtClean="0"/>
              <a:pPr>
                <a:defRPr/>
              </a:pPr>
              <a:t>17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7065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58" grpId="0"/>
      <p:bldP spid="24659" grpId="0"/>
      <p:bldP spid="24660" grpId="0"/>
      <p:bldP spid="24661" grpId="0"/>
      <p:bldP spid="24662" grpId="0"/>
      <p:bldP spid="24663" grpId="0"/>
      <p:bldP spid="24664" grpId="0"/>
      <p:bldP spid="15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Nézet definiálása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VÁLASZ =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PROJECT DOLGOZÓ (VEZ_NÉV,KER_NÉV)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hu-HU" altLang="hu-HU" sz="2200"/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	JOIN  [SZEMSZÁM]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PROJECT MIT_CSINÁL (MEGOSZL)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hu-HU" altLang="hu-HU" sz="2200"/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	JOIN   [TKÓD]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PROJECT  TÉMÁK (TÉMA)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hu-HU" altLang="hu-HU" sz="2200"/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	JOIN  [OSZT]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hu-HU" altLang="hu-HU" sz="2200"/>
              <a:t>PROJECT OSZTÁLYOK (OSZTNÉV)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18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Nézet tartalma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19</a:t>
            </a:fld>
            <a:endParaRPr lang="hu-HU" altLang="hu-HU"/>
          </a:p>
        </p:txBody>
      </p:sp>
      <p:graphicFrame>
        <p:nvGraphicFramePr>
          <p:cNvPr id="5" name="Tartalom hely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657823"/>
              </p:ext>
            </p:extLst>
          </p:nvPr>
        </p:nvGraphicFramePr>
        <p:xfrm>
          <a:off x="395536" y="1988840"/>
          <a:ext cx="8280919" cy="367274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6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VEZ_NÉV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KER_NÉV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SZSZÁM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MEGOSZL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TKÓD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TÉMA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OSZT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>
                          <a:solidFill>
                            <a:schemeClr val="tx1"/>
                          </a:solidFill>
                        </a:rPr>
                        <a:t>OSZT_NÉV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 err="1">
                          <a:solidFill>
                            <a:schemeClr val="tx1"/>
                          </a:solidFill>
                        </a:rPr>
                        <a:t>Andrásfalvi</a:t>
                      </a:r>
                      <a:endParaRPr lang="hu-HU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Béla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11111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Bér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 err="1">
                          <a:solidFill>
                            <a:schemeClr val="tx1"/>
                          </a:solidFill>
                        </a:rPr>
                        <a:t>Andrásfalvi</a:t>
                      </a:r>
                      <a:endParaRPr lang="hu-HU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Béla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11111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O2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Oktatás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Bártfai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Pál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11211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U2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Utazás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Tóth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Csilla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12110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Bér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Tóth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Csilla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12110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Ellenőrzés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 err="1">
                          <a:solidFill>
                            <a:schemeClr val="tx1"/>
                          </a:solidFill>
                        </a:rPr>
                        <a:t>Tarnay</a:t>
                      </a:r>
                      <a:endParaRPr lang="hu-HU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Gyula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91526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Tervezés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 err="1">
                          <a:solidFill>
                            <a:schemeClr val="tx1"/>
                          </a:solidFill>
                        </a:rPr>
                        <a:t>Vigécz</a:t>
                      </a:r>
                      <a:endParaRPr lang="hu-HU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Jenő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99998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Kereskedelem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Eladás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Mohácsi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Győző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01526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Tervezés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Kopó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Levente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69690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Ellenőrzés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Tojásos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Kristóf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01492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Kereskedelem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Tojásos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Kristóf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01492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U2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Utazások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b="1" dirty="0">
                          <a:solidFill>
                            <a:schemeClr val="tx1"/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83568" y="1429717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>
                <a:latin typeface="Times New Roman" pitchFamily="18" charset="0"/>
              </a:rPr>
              <a:t>VÁLASZ</a:t>
            </a:r>
            <a:endParaRPr lang="hu-HU" altLang="hu-HU" sz="28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 dirty="0"/>
              <a:t>Funkcionális függés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hu-HU" altLang="hu-HU" sz="1900" i="1" dirty="0"/>
              <a:t>Y </a:t>
            </a:r>
            <a:r>
              <a:rPr lang="hu-HU" altLang="hu-HU" sz="1900" i="1" u="sng" dirty="0"/>
              <a:t>funkcionálisan függ</a:t>
            </a:r>
            <a:r>
              <a:rPr lang="hu-HU" altLang="hu-HU" sz="1900" i="1" dirty="0"/>
              <a:t> X-től az R relációban.</a:t>
            </a:r>
            <a:endParaRPr lang="hu-HU" altLang="hu-HU" sz="1900" dirty="0"/>
          </a:p>
          <a:p>
            <a:pPr eaLnBrk="1" hangingPunct="1">
              <a:buFont typeface="Wingdings" pitchFamily="2" charset="2"/>
              <a:buNone/>
              <a:defRPr/>
            </a:pPr>
            <a:endParaRPr lang="hu-HU" altLang="hu-HU" sz="1900" dirty="0"/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hu-HU" altLang="hu-HU" sz="1900"/>
              <a:t>R.X    </a:t>
            </a:r>
            <a:r>
              <a:rPr lang="hu-HU" altLang="hu-HU" sz="1900">
                <a:sym typeface="Wingdings" pitchFamily="2" charset="2"/>
              </a:rPr>
              <a:t>    </a:t>
            </a:r>
            <a:r>
              <a:rPr lang="hu-HU" altLang="hu-HU" sz="1900"/>
              <a:t>R.Y</a:t>
            </a:r>
            <a:endParaRPr lang="hu-HU" altLang="hu-HU" sz="1900" dirty="0"/>
          </a:p>
          <a:p>
            <a:pPr eaLnBrk="1" hangingPunct="1">
              <a:defRPr/>
            </a:pPr>
            <a:endParaRPr lang="hu-HU" altLang="hu-HU" sz="1900" dirty="0"/>
          </a:p>
          <a:p>
            <a:pPr eaLnBrk="1" hangingPunct="1">
              <a:defRPr/>
            </a:pPr>
            <a:r>
              <a:rPr lang="hu-HU" altLang="hu-HU" sz="1900" dirty="0"/>
              <a:t>Függőségi ábra: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31243-34BD-49DD-9855-AAE03ADE55A6}" type="slidenum">
              <a:rPr lang="hu-HU" altLang="hu-HU" smtClean="0"/>
              <a:pPr>
                <a:defRPr/>
              </a:pPr>
              <a:t>2</a:t>
            </a:fld>
            <a:endParaRPr lang="hu-HU" altLang="hu-HU"/>
          </a:p>
        </p:txBody>
      </p:sp>
      <p:grpSp>
        <p:nvGrpSpPr>
          <p:cNvPr id="18" name="Csoportba foglalás 17"/>
          <p:cNvGrpSpPr/>
          <p:nvPr/>
        </p:nvGrpSpPr>
        <p:grpSpPr>
          <a:xfrm>
            <a:off x="2843808" y="3108273"/>
            <a:ext cx="3456384" cy="2488922"/>
            <a:chOff x="2843808" y="3532366"/>
            <a:chExt cx="3456384" cy="2488922"/>
          </a:xfrm>
        </p:grpSpPr>
        <p:sp>
          <p:nvSpPr>
            <p:cNvPr id="3" name="Szövegdoboz 2"/>
            <p:cNvSpPr txBox="1"/>
            <p:nvPr/>
          </p:nvSpPr>
          <p:spPr>
            <a:xfrm>
              <a:off x="3059832" y="4189730"/>
              <a:ext cx="1008112" cy="3693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</a:t>
              </a:r>
            </a:p>
          </p:txBody>
        </p:sp>
        <p:sp>
          <p:nvSpPr>
            <p:cNvPr id="7" name="Szövegdoboz 6"/>
            <p:cNvSpPr txBox="1"/>
            <p:nvPr/>
          </p:nvSpPr>
          <p:spPr>
            <a:xfrm>
              <a:off x="5004048" y="4189730"/>
              <a:ext cx="1008112" cy="3693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</a:t>
              </a:r>
            </a:p>
          </p:txBody>
        </p:sp>
        <p:sp>
          <p:nvSpPr>
            <p:cNvPr id="8" name="Szövegdoboz 7"/>
            <p:cNvSpPr txBox="1"/>
            <p:nvPr/>
          </p:nvSpPr>
          <p:spPr>
            <a:xfrm>
              <a:off x="5004048" y="5249634"/>
              <a:ext cx="1008112" cy="3693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u-HU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Z</a:t>
              </a:r>
            </a:p>
          </p:txBody>
        </p:sp>
        <p:sp>
          <p:nvSpPr>
            <p:cNvPr id="4" name="Téglalap 3"/>
            <p:cNvSpPr/>
            <p:nvPr/>
          </p:nvSpPr>
          <p:spPr>
            <a:xfrm>
              <a:off x="2843808" y="3933056"/>
              <a:ext cx="3456384" cy="208823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Szövegdoboz 5"/>
            <p:cNvSpPr txBox="1"/>
            <p:nvPr/>
          </p:nvSpPr>
          <p:spPr>
            <a:xfrm>
              <a:off x="2887349" y="353236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>
                  <a:ea typeface="Verdana" panose="020B0604030504040204" pitchFamily="34" charset="0"/>
                  <a:cs typeface="Verdana" panose="020B0604030504040204" pitchFamily="34" charset="0"/>
                </a:rPr>
                <a:t>R</a:t>
              </a:r>
            </a:p>
          </p:txBody>
        </p:sp>
        <p:cxnSp>
          <p:nvCxnSpPr>
            <p:cNvPr id="10" name="Egyenes összekötő nyíllal 9"/>
            <p:cNvCxnSpPr>
              <a:stCxn id="3" idx="3"/>
              <a:endCxn id="7" idx="1"/>
            </p:cNvCxnSpPr>
            <p:nvPr/>
          </p:nvCxnSpPr>
          <p:spPr>
            <a:xfrm>
              <a:off x="4067944" y="4374396"/>
              <a:ext cx="9361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Egyenes összekötő nyíllal 12"/>
            <p:cNvCxnSpPr>
              <a:stCxn id="7" idx="2"/>
              <a:endCxn id="8" idx="0"/>
            </p:cNvCxnSpPr>
            <p:nvPr/>
          </p:nvCxnSpPr>
          <p:spPr>
            <a:xfrm>
              <a:off x="5508104" y="4559062"/>
              <a:ext cx="0" cy="6905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zögletes összekötő 15"/>
            <p:cNvCxnSpPr>
              <a:stCxn id="3" idx="3"/>
              <a:endCxn id="8" idx="1"/>
            </p:cNvCxnSpPr>
            <p:nvPr/>
          </p:nvCxnSpPr>
          <p:spPr>
            <a:xfrm>
              <a:off x="4067944" y="4374396"/>
              <a:ext cx="936104" cy="1059904"/>
            </a:xfrm>
            <a:prstGeom prst="bentConnector3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Versenyző</a:t>
            </a:r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80008"/>
              </p:ext>
            </p:extLst>
          </p:nvPr>
        </p:nvGraphicFramePr>
        <p:xfrm>
          <a:off x="323528" y="1196752"/>
          <a:ext cx="8155632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8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PONTSZÁM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Arany Anita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P1: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Balog Balázs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P1: 22, P2: 48, P3: 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Cecei Cecil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P1: 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Duma</a:t>
                      </a:r>
                      <a:r>
                        <a:rPr lang="hu-HU" sz="1400" baseline="0"/>
                        <a:t> Dávid</a:t>
                      </a:r>
                      <a:endParaRPr lang="hu-H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P1: 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Egyed Enikő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P1: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lang="hu-HU" sz="1400"/>
                        <a:t>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Faragó Ferenc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/>
                        <a:t>P1: 28, P2: 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20</a:t>
            </a:fld>
            <a:endParaRPr lang="hu-HU" altLang="hu-HU"/>
          </a:p>
        </p:txBody>
      </p:sp>
      <p:graphicFrame>
        <p:nvGraphicFramePr>
          <p:cNvPr id="8" name="Tartalom helye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047787"/>
              </p:ext>
            </p:extLst>
          </p:nvPr>
        </p:nvGraphicFramePr>
        <p:xfrm>
          <a:off x="323528" y="3645024"/>
          <a:ext cx="8155630" cy="3048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31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37">
                <a:tc>
                  <a:txBody>
                    <a:bodyPr/>
                    <a:lstStyle/>
                    <a:p>
                      <a:r>
                        <a:rPr lang="hu-HU" sz="1400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PRÓBÁLKOZÁS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PONTSZÁM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Arany Anita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Balog Balázs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Balog Balázs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Balog Balázs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Cecei Cecil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Duma</a:t>
                      </a:r>
                      <a:r>
                        <a:rPr lang="hu-HU" sz="1400" baseline="0"/>
                        <a:t> Dávid</a:t>
                      </a:r>
                      <a:endParaRPr lang="hu-H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Egyed Enikő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Nő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Faragó Ferenc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37">
                <a:tc>
                  <a:txBody>
                    <a:bodyPr/>
                    <a:lstStyle/>
                    <a:p>
                      <a:r>
                        <a:rPr lang="hu-HU" sz="1400"/>
                        <a:t>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Faragó Ferenc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Ffi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40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églalap 5"/>
          <p:cNvSpPr/>
          <p:nvPr/>
        </p:nvSpPr>
        <p:spPr>
          <a:xfrm>
            <a:off x="323528" y="3645024"/>
            <a:ext cx="1584176" cy="302433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5220072" y="3645024"/>
            <a:ext cx="1584176" cy="302433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755576" y="4456817"/>
            <a:ext cx="1226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PK</a:t>
            </a:r>
            <a:endParaRPr lang="hu-HU" sz="5400" b="1" cap="none" spc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5577630" y="4437112"/>
            <a:ext cx="1226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PK</a:t>
            </a:r>
            <a:endParaRPr lang="hu-HU" sz="5400" b="1" cap="none" spc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Ellipszis 10"/>
          <p:cNvSpPr/>
          <p:nvPr/>
        </p:nvSpPr>
        <p:spPr>
          <a:xfrm>
            <a:off x="5724128" y="1772816"/>
            <a:ext cx="2470762" cy="3684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5076056" y="4252901"/>
            <a:ext cx="720080" cy="976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6732240" y="4252900"/>
            <a:ext cx="720080" cy="9762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3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/>
      <p:bldP spid="12" grpId="0"/>
      <p:bldP spid="11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házasság</a:t>
            </a:r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186632"/>
              </p:ext>
            </p:extLst>
          </p:nvPr>
        </p:nvGraphicFramePr>
        <p:xfrm>
          <a:off x="304800" y="1412776"/>
          <a:ext cx="8659684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0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1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F_SZSZ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F_NÉV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KÖTÉS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VÉGE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F_HÁZASNÉV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N_HÁZASNÉV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N_SZSZ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N_NÉV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1111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Kovács</a:t>
                      </a:r>
                      <a:r>
                        <a:rPr lang="hu-HU" sz="1300" baseline="0"/>
                        <a:t> József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Kovács</a:t>
                      </a:r>
                      <a:r>
                        <a:rPr lang="hu-HU" sz="1300" baseline="0"/>
                        <a:t> József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Kovácsné Kiss Anna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2222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Kiss Anna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3333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1972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1974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Kaszáné Kiss Anna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2222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Kiss Anna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3333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1975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Kasza Edit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4444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Zöld Edit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3333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Kasza Zita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5555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Sima Zita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3333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Kasza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Széchenyi</a:t>
                      </a:r>
                      <a:r>
                        <a:rPr lang="hu-HU" sz="1300" baseline="0"/>
                        <a:t> Nova</a:t>
                      </a:r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Széchenyi Anna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6666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Széchenyi Anna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7777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Tóth Antal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Tóth-Sima Antal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Tóth-Sima Zita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5555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Sima Zita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300"/>
                        <a:t>7777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Tóth Antal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1989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hu-HU" sz="13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Tóth-Sima Antal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Tóth-Sima Zita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/>
                        <a:t>5555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 dirty="0"/>
                        <a:t>Sima Zita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21</a:t>
            </a:fld>
            <a:endParaRPr lang="hu-HU" altLang="hu-HU"/>
          </a:p>
        </p:txBody>
      </p:sp>
      <p:sp>
        <p:nvSpPr>
          <p:cNvPr id="6" name="Téglalap 5"/>
          <p:cNvSpPr/>
          <p:nvPr/>
        </p:nvSpPr>
        <p:spPr>
          <a:xfrm>
            <a:off x="323528" y="1415405"/>
            <a:ext cx="792088" cy="302433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476106" y="2276872"/>
            <a:ext cx="6479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PK</a:t>
            </a:r>
            <a:endParaRPr lang="hu-HU" sz="2400" b="1" cap="none" spc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6712581" y="1442788"/>
            <a:ext cx="800512" cy="302433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6689050" y="2276872"/>
            <a:ext cx="6479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1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PK</a:t>
            </a:r>
            <a:endParaRPr lang="hu-HU" sz="2400" b="1" cap="none" spc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0" name="Téglalap 109"/>
          <p:cNvSpPr/>
          <p:nvPr/>
        </p:nvSpPr>
        <p:spPr>
          <a:xfrm>
            <a:off x="331952" y="3668778"/>
            <a:ext cx="792088" cy="722710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1" name="Téglalap 110"/>
          <p:cNvSpPr/>
          <p:nvPr/>
        </p:nvSpPr>
        <p:spPr>
          <a:xfrm>
            <a:off x="6691485" y="3657847"/>
            <a:ext cx="792088" cy="722710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90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47691 -0.001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44809 -0.0020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13" y="-1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0.46857 2.2222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8" grpId="1" animBg="1"/>
      <p:bldP spid="9" grpId="0"/>
      <p:bldP spid="9" grpId="1"/>
      <p:bldP spid="110" grpId="0" animBg="1"/>
      <p:bldP spid="111" grpId="0" animBg="1"/>
      <p:bldP spid="1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HÁZASSÁG FÜGGŐSÉGI DIAGRAM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22</a:t>
            </a:fld>
            <a:endParaRPr lang="hu-HU" altLang="hu-HU"/>
          </a:p>
        </p:txBody>
      </p:sp>
      <p:sp>
        <p:nvSpPr>
          <p:cNvPr id="7" name="Szövegdoboz 6"/>
          <p:cNvSpPr txBox="1"/>
          <p:nvPr/>
        </p:nvSpPr>
        <p:spPr bwMode="auto">
          <a:xfrm>
            <a:off x="5268765" y="3804802"/>
            <a:ext cx="1200448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N_SZSZ</a:t>
            </a:r>
            <a:endParaRPr lang="hu-HU" sz="2000" b="1" dirty="0"/>
          </a:p>
        </p:txBody>
      </p:sp>
      <p:sp>
        <p:nvSpPr>
          <p:cNvPr id="8" name="Szövegdoboz 7"/>
          <p:cNvSpPr txBox="1"/>
          <p:nvPr/>
        </p:nvSpPr>
        <p:spPr bwMode="auto">
          <a:xfrm>
            <a:off x="5207914" y="2924944"/>
            <a:ext cx="126682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/>
              <a:t>F_NÉV</a:t>
            </a:r>
            <a:endParaRPr lang="hu-HU" sz="2000" b="1" dirty="0"/>
          </a:p>
        </p:txBody>
      </p:sp>
      <p:sp>
        <p:nvSpPr>
          <p:cNvPr id="9" name="Szövegdoboz 8"/>
          <p:cNvSpPr txBox="1"/>
          <p:nvPr/>
        </p:nvSpPr>
        <p:spPr bwMode="auto">
          <a:xfrm>
            <a:off x="5004048" y="6093296"/>
            <a:ext cx="2016225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N_HÁZASNÉV</a:t>
            </a:r>
            <a:endParaRPr lang="hu-HU" sz="2000" b="1" dirty="0"/>
          </a:p>
        </p:txBody>
      </p:sp>
      <p:sp>
        <p:nvSpPr>
          <p:cNvPr id="10" name="Szövegdoboz 9"/>
          <p:cNvSpPr txBox="1"/>
          <p:nvPr/>
        </p:nvSpPr>
        <p:spPr bwMode="auto">
          <a:xfrm>
            <a:off x="5044223" y="5589240"/>
            <a:ext cx="1976050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F_HÁZASNÉV</a:t>
            </a:r>
          </a:p>
        </p:txBody>
      </p:sp>
      <p:sp>
        <p:nvSpPr>
          <p:cNvPr id="11" name="Szövegdoboz 10"/>
          <p:cNvSpPr txBox="1"/>
          <p:nvPr/>
        </p:nvSpPr>
        <p:spPr bwMode="auto">
          <a:xfrm>
            <a:off x="5099510" y="5080374"/>
            <a:ext cx="1511300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/>
              <a:t>VÉGE</a:t>
            </a:r>
            <a:endParaRPr lang="hu-HU" sz="2000" b="1" dirty="0"/>
          </a:p>
        </p:txBody>
      </p:sp>
      <p:sp>
        <p:nvSpPr>
          <p:cNvPr id="12" name="Szövegdoboz 11"/>
          <p:cNvSpPr txBox="1"/>
          <p:nvPr/>
        </p:nvSpPr>
        <p:spPr bwMode="auto">
          <a:xfrm>
            <a:off x="5177223" y="4498398"/>
            <a:ext cx="1355874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N_NÉV</a:t>
            </a:r>
            <a:endParaRPr lang="hu-HU" sz="2000" b="1" dirty="0"/>
          </a:p>
        </p:txBody>
      </p:sp>
      <p:grpSp>
        <p:nvGrpSpPr>
          <p:cNvPr id="13" name="Csoportba foglalás 24"/>
          <p:cNvGrpSpPr>
            <a:grpSpLocks/>
          </p:cNvGrpSpPr>
          <p:nvPr/>
        </p:nvGrpSpPr>
        <p:grpSpPr bwMode="auto">
          <a:xfrm>
            <a:off x="486394" y="3467346"/>
            <a:ext cx="3024187" cy="2062103"/>
            <a:chOff x="270884" y="735116"/>
            <a:chExt cx="3024334" cy="2061764"/>
          </a:xfrm>
          <a:noFill/>
        </p:grpSpPr>
        <p:sp>
          <p:nvSpPr>
            <p:cNvPr id="21" name="Szövegdoboz 20"/>
            <p:cNvSpPr txBox="1"/>
            <p:nvPr/>
          </p:nvSpPr>
          <p:spPr>
            <a:xfrm>
              <a:off x="270884" y="735116"/>
              <a:ext cx="3024334" cy="206176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Elsődleges kulcs</a:t>
              </a: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hu-HU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Szövegdoboz 21"/>
            <p:cNvSpPr txBox="1"/>
            <p:nvPr/>
          </p:nvSpPr>
          <p:spPr>
            <a:xfrm>
              <a:off x="1258464" y="1202144"/>
              <a:ext cx="1153914" cy="39998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u-HU" sz="2000" b="1" dirty="0"/>
                <a:t>F_SZSZ</a:t>
              </a:r>
            </a:p>
          </p:txBody>
        </p:sp>
        <p:sp>
          <p:nvSpPr>
            <p:cNvPr id="23" name="Szövegdoboz 22"/>
            <p:cNvSpPr txBox="1"/>
            <p:nvPr/>
          </p:nvSpPr>
          <p:spPr>
            <a:xfrm>
              <a:off x="1026570" y="2229854"/>
              <a:ext cx="1512961" cy="39998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/>
                <a:t>KÖTÉS</a:t>
              </a:r>
              <a:endParaRPr lang="hu-HU" sz="2000" b="1" dirty="0"/>
            </a:p>
          </p:txBody>
        </p:sp>
      </p:grpSp>
      <p:cxnSp>
        <p:nvCxnSpPr>
          <p:cNvPr id="14" name="Egyenes összekötő nyíllal 13"/>
          <p:cNvCxnSpPr>
            <a:stCxn id="7" idx="2"/>
            <a:endCxn id="12" idx="0"/>
          </p:cNvCxnSpPr>
          <p:nvPr/>
        </p:nvCxnSpPr>
        <p:spPr bwMode="auto">
          <a:xfrm flipH="1">
            <a:off x="5855160" y="4204912"/>
            <a:ext cx="13829" cy="293486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21" idx="3"/>
            <a:endCxn id="12" idx="1"/>
          </p:cNvCxnSpPr>
          <p:nvPr/>
        </p:nvCxnSpPr>
        <p:spPr bwMode="auto">
          <a:xfrm>
            <a:off x="3510581" y="4498398"/>
            <a:ext cx="1666642" cy="20002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21" idx="3"/>
            <a:endCxn id="9" idx="1"/>
          </p:cNvCxnSpPr>
          <p:nvPr/>
        </p:nvCxnSpPr>
        <p:spPr bwMode="auto">
          <a:xfrm>
            <a:off x="3510581" y="4498398"/>
            <a:ext cx="1493467" cy="1794953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Egyenes összekötő nyíllal 16"/>
          <p:cNvCxnSpPr>
            <a:stCxn id="21" idx="3"/>
            <a:endCxn id="10" idx="1"/>
          </p:cNvCxnSpPr>
          <p:nvPr/>
        </p:nvCxnSpPr>
        <p:spPr bwMode="auto">
          <a:xfrm>
            <a:off x="3510581" y="4498398"/>
            <a:ext cx="1533642" cy="1290897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>
            <a:stCxn id="21" idx="3"/>
            <a:endCxn id="11" idx="1"/>
          </p:cNvCxnSpPr>
          <p:nvPr/>
        </p:nvCxnSpPr>
        <p:spPr bwMode="auto">
          <a:xfrm>
            <a:off x="3510581" y="4498398"/>
            <a:ext cx="1588929" cy="782001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gyenes összekötő nyíllal 18"/>
          <p:cNvCxnSpPr>
            <a:stCxn id="21" idx="3"/>
            <a:endCxn id="7" idx="1"/>
          </p:cNvCxnSpPr>
          <p:nvPr/>
        </p:nvCxnSpPr>
        <p:spPr bwMode="auto">
          <a:xfrm flipV="1">
            <a:off x="3510581" y="4004857"/>
            <a:ext cx="1758184" cy="493541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>
            <a:stCxn id="22" idx="3"/>
            <a:endCxn id="8" idx="1"/>
          </p:cNvCxnSpPr>
          <p:nvPr/>
        </p:nvCxnSpPr>
        <p:spPr bwMode="auto">
          <a:xfrm flipV="1">
            <a:off x="2627784" y="3124969"/>
            <a:ext cx="2580130" cy="1009507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Ellipszis 58"/>
          <p:cNvSpPr/>
          <p:nvPr/>
        </p:nvSpPr>
        <p:spPr>
          <a:xfrm rot="20869140">
            <a:off x="1067349" y="3215220"/>
            <a:ext cx="5759390" cy="7368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Lekerekített téglalap 59"/>
          <p:cNvSpPr/>
          <p:nvPr/>
        </p:nvSpPr>
        <p:spPr>
          <a:xfrm>
            <a:off x="107504" y="3397002"/>
            <a:ext cx="7056783" cy="327235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Lekerekített téglalap 60"/>
          <p:cNvSpPr/>
          <p:nvPr/>
        </p:nvSpPr>
        <p:spPr>
          <a:xfrm>
            <a:off x="5050096" y="3703499"/>
            <a:ext cx="1704057" cy="126100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övegdoboz 61"/>
          <p:cNvSpPr txBox="1"/>
          <p:nvPr/>
        </p:nvSpPr>
        <p:spPr bwMode="auto">
          <a:xfrm>
            <a:off x="1479943" y="3933949"/>
            <a:ext cx="1147841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F_SZSZ</a:t>
            </a:r>
            <a:endParaRPr lang="hu-HU" sz="2000" b="1" dirty="0"/>
          </a:p>
        </p:txBody>
      </p:sp>
      <p:sp>
        <p:nvSpPr>
          <p:cNvPr id="69" name="Szövegdoboz 68"/>
          <p:cNvSpPr txBox="1"/>
          <p:nvPr/>
        </p:nvSpPr>
        <p:spPr bwMode="auto">
          <a:xfrm>
            <a:off x="5261850" y="3804802"/>
            <a:ext cx="1200448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N_SZSZ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2999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0.00278 -0.2076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33 -0.2180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090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0243 -0.2113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057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00365 -0.2314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24549 0.0006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2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4566 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24271 -0.0011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6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24566 0.0002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2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9" grpId="0" animBg="1"/>
      <p:bldP spid="6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fórum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23</a:t>
            </a:fld>
            <a:endParaRPr lang="hu-HU" altLang="hu-HU"/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663864"/>
              </p:ext>
            </p:extLst>
          </p:nvPr>
        </p:nvGraphicFramePr>
        <p:xfrm>
          <a:off x="304800" y="1196752"/>
          <a:ext cx="8686800" cy="2194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2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473">
                <a:tc>
                  <a:txBody>
                    <a:bodyPr/>
                    <a:lstStyle/>
                    <a:p>
                      <a:r>
                        <a:rPr lang="hu-HU" dirty="0"/>
                        <a:t>HSZ_ID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HSZ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IDŐ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TÉMA_ID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TÉMA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73">
                <a:tc>
                  <a:txBody>
                    <a:bodyPr/>
                    <a:lstStyle/>
                    <a:p>
                      <a:r>
                        <a:rPr lang="hu-HU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O’Sullivan a király!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2014-02-24 11:10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Snooker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73">
                <a:tc>
                  <a:txBody>
                    <a:bodyPr/>
                    <a:lstStyle/>
                    <a:p>
                      <a:r>
                        <a:rPr lang="hu-HU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Kitartás</a:t>
                      </a:r>
                      <a:r>
                        <a:rPr lang="hu-HU" baseline="0"/>
                        <a:t> Schumi!</a:t>
                      </a:r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2014-02-24 11:12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Forma1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73">
                <a:tc>
                  <a:txBody>
                    <a:bodyPr/>
                    <a:lstStyle/>
                    <a:p>
                      <a:r>
                        <a:rPr lang="hu-HU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Nem igaz, mert Higgins!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/>
                        <a:t>2014-02-24 11:14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Snooker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73">
                <a:tc>
                  <a:txBody>
                    <a:bodyPr/>
                    <a:lstStyle/>
                    <a:p>
                      <a:r>
                        <a:rPr lang="hu-HU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Várom már az új vb-t.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/>
                        <a:t>2014-02-24 11:14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Snooker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73">
                <a:tc>
                  <a:txBody>
                    <a:bodyPr/>
                    <a:lstStyle/>
                    <a:p>
                      <a:r>
                        <a:rPr lang="hu-HU"/>
                        <a:t>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Szorítunk, Schumi!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/>
                        <a:t>2014-02-24 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Forma1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zövegdoboz 6"/>
          <p:cNvSpPr txBox="1"/>
          <p:nvPr/>
        </p:nvSpPr>
        <p:spPr bwMode="auto">
          <a:xfrm>
            <a:off x="4477578" y="5190089"/>
            <a:ext cx="1389008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TÉMA_ID</a:t>
            </a:r>
          </a:p>
        </p:txBody>
      </p:sp>
      <p:sp>
        <p:nvSpPr>
          <p:cNvPr id="8" name="Szövegdoboz 7"/>
          <p:cNvSpPr txBox="1"/>
          <p:nvPr/>
        </p:nvSpPr>
        <p:spPr bwMode="auto">
          <a:xfrm>
            <a:off x="4513794" y="3681832"/>
            <a:ext cx="126682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/>
              <a:t>HSZ</a:t>
            </a:r>
            <a:endParaRPr lang="hu-HU" sz="2000" b="1" dirty="0"/>
          </a:p>
        </p:txBody>
      </p:sp>
      <p:sp>
        <p:nvSpPr>
          <p:cNvPr id="11" name="Szövegdoboz 10"/>
          <p:cNvSpPr txBox="1"/>
          <p:nvPr/>
        </p:nvSpPr>
        <p:spPr bwMode="auto">
          <a:xfrm>
            <a:off x="4452354" y="4437112"/>
            <a:ext cx="1511300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/>
              <a:t>IDŐ</a:t>
            </a:r>
            <a:endParaRPr lang="hu-HU" sz="2000" b="1" dirty="0"/>
          </a:p>
        </p:txBody>
      </p:sp>
      <p:sp>
        <p:nvSpPr>
          <p:cNvPr id="12" name="Szövegdoboz 11"/>
          <p:cNvSpPr txBox="1"/>
          <p:nvPr/>
        </p:nvSpPr>
        <p:spPr bwMode="auto">
          <a:xfrm>
            <a:off x="4483103" y="5987234"/>
            <a:ext cx="1355874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/>
              <a:t>TÉMA</a:t>
            </a:r>
            <a:endParaRPr lang="hu-HU" sz="2000" b="1" dirty="0"/>
          </a:p>
        </p:txBody>
      </p:sp>
      <p:grpSp>
        <p:nvGrpSpPr>
          <p:cNvPr id="13" name="Csoportba foglalás 24"/>
          <p:cNvGrpSpPr>
            <a:grpSpLocks/>
          </p:cNvGrpSpPr>
          <p:nvPr/>
        </p:nvGrpSpPr>
        <p:grpSpPr bwMode="auto">
          <a:xfrm>
            <a:off x="486395" y="4572057"/>
            <a:ext cx="2141390" cy="1015663"/>
            <a:chOff x="270885" y="735116"/>
            <a:chExt cx="2141494" cy="1015496"/>
          </a:xfrm>
          <a:noFill/>
        </p:grpSpPr>
        <p:sp>
          <p:nvSpPr>
            <p:cNvPr id="14" name="Szövegdoboz 13"/>
            <p:cNvSpPr txBox="1"/>
            <p:nvPr/>
          </p:nvSpPr>
          <p:spPr>
            <a:xfrm>
              <a:off x="270885" y="735116"/>
              <a:ext cx="2141494" cy="1015496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u-HU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Elsődleges kulcs</a:t>
              </a: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Szövegdoboz 14"/>
            <p:cNvSpPr txBox="1"/>
            <p:nvPr/>
          </p:nvSpPr>
          <p:spPr>
            <a:xfrm>
              <a:off x="684103" y="1149802"/>
              <a:ext cx="1192888" cy="39998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hu-HU" sz="2000" b="1"/>
                <a:t>HSZ_ID</a:t>
              </a:r>
              <a:endParaRPr lang="hu-HU" sz="2000" b="1" dirty="0"/>
            </a:p>
          </p:txBody>
        </p:sp>
      </p:grpSp>
      <p:cxnSp>
        <p:nvCxnSpPr>
          <p:cNvPr id="17" name="Egyenes összekötő nyíllal 16"/>
          <p:cNvCxnSpPr>
            <a:stCxn id="7" idx="2"/>
            <a:endCxn id="12" idx="0"/>
          </p:cNvCxnSpPr>
          <p:nvPr/>
        </p:nvCxnSpPr>
        <p:spPr bwMode="auto">
          <a:xfrm flipH="1">
            <a:off x="5161040" y="5590199"/>
            <a:ext cx="11042" cy="39703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>
            <a:stCxn id="14" idx="3"/>
            <a:endCxn id="12" idx="1"/>
          </p:cNvCxnSpPr>
          <p:nvPr/>
        </p:nvCxnSpPr>
        <p:spPr bwMode="auto">
          <a:xfrm>
            <a:off x="2627785" y="5079889"/>
            <a:ext cx="1855318" cy="1107370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14" idx="3"/>
            <a:endCxn id="11" idx="1"/>
          </p:cNvCxnSpPr>
          <p:nvPr/>
        </p:nvCxnSpPr>
        <p:spPr bwMode="auto">
          <a:xfrm flipV="1">
            <a:off x="2627785" y="4637137"/>
            <a:ext cx="1824569" cy="442752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>
            <a:stCxn id="14" idx="3"/>
            <a:endCxn id="7" idx="1"/>
          </p:cNvCxnSpPr>
          <p:nvPr/>
        </p:nvCxnSpPr>
        <p:spPr bwMode="auto">
          <a:xfrm>
            <a:off x="2627785" y="5079889"/>
            <a:ext cx="1849793" cy="31025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gyenes összekötő nyíllal 22"/>
          <p:cNvCxnSpPr>
            <a:stCxn id="14" idx="3"/>
            <a:endCxn id="8" idx="1"/>
          </p:cNvCxnSpPr>
          <p:nvPr/>
        </p:nvCxnSpPr>
        <p:spPr bwMode="auto">
          <a:xfrm flipV="1">
            <a:off x="2627785" y="3881857"/>
            <a:ext cx="1886009" cy="1198032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Lekerekített téglalap 25"/>
          <p:cNvSpPr/>
          <p:nvPr/>
        </p:nvSpPr>
        <p:spPr>
          <a:xfrm>
            <a:off x="4355976" y="5079889"/>
            <a:ext cx="1704057" cy="137344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/>
          <p:cNvSpPr txBox="1"/>
          <p:nvPr/>
        </p:nvSpPr>
        <p:spPr bwMode="auto">
          <a:xfrm>
            <a:off x="4483103" y="5190089"/>
            <a:ext cx="1383483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TÉMA_ID</a:t>
            </a:r>
          </a:p>
        </p:txBody>
      </p:sp>
      <p:sp>
        <p:nvSpPr>
          <p:cNvPr id="19" name="Téglalap 18"/>
          <p:cNvSpPr/>
          <p:nvPr/>
        </p:nvSpPr>
        <p:spPr>
          <a:xfrm>
            <a:off x="257753" y="1196752"/>
            <a:ext cx="1045357" cy="223224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/>
          <p:cNvSpPr/>
          <p:nvPr/>
        </p:nvSpPr>
        <p:spPr>
          <a:xfrm>
            <a:off x="341048" y="3429000"/>
            <a:ext cx="8787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600" b="1" dirty="0">
                <a:ln w="1905"/>
                <a:solidFill>
                  <a:srgbClr val="00B0F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PK</a:t>
            </a:r>
            <a:endParaRPr lang="hu-HU" sz="3600" b="1" cap="none" spc="0" dirty="0">
              <a:ln w="1905"/>
              <a:solidFill>
                <a:srgbClr val="00B0F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1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24549 0.0006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4566 0.0004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24271 -0.0011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24566 0.0002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2" grpId="1" animBg="1"/>
      <p:bldP spid="26" grpId="0" animBg="1"/>
      <p:bldP spid="26" grpId="1" animBg="1"/>
      <p:bldP spid="28" grpId="0" animBg="1"/>
      <p:bldP spid="28" grpId="1" animBg="1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 t="3084" r="10998" b="7846"/>
          <a:stretch/>
        </p:blipFill>
        <p:spPr bwMode="auto">
          <a:xfrm>
            <a:off x="1230355" y="1231558"/>
            <a:ext cx="6773059" cy="46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24</a:t>
            </a:fld>
            <a:endParaRPr lang="hu-HU" altLang="hu-H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26343" r="34278" b="45160"/>
          <a:stretch/>
        </p:blipFill>
        <p:spPr bwMode="auto">
          <a:xfrm>
            <a:off x="2850078" y="2113808"/>
            <a:ext cx="3396343" cy="171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hu-HU" altLang="hu-HU" dirty="0"/>
              <a:t>Példa teljes függésre (Szállítólevél)</a:t>
            </a:r>
          </a:p>
        </p:txBody>
      </p:sp>
      <p:sp>
        <p:nvSpPr>
          <p:cNvPr id="14" name="Szövegdoboz 13"/>
          <p:cNvSpPr txBox="1"/>
          <p:nvPr/>
        </p:nvSpPr>
        <p:spPr bwMode="auto">
          <a:xfrm>
            <a:off x="5904712" y="2928934"/>
            <a:ext cx="1470038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ÁRUNÉV</a:t>
            </a:r>
          </a:p>
        </p:txBody>
      </p:sp>
      <p:sp>
        <p:nvSpPr>
          <p:cNvPr id="15" name="Szövegdoboz 14"/>
          <p:cNvSpPr txBox="1"/>
          <p:nvPr/>
        </p:nvSpPr>
        <p:spPr bwMode="auto">
          <a:xfrm>
            <a:off x="5909473" y="1500188"/>
            <a:ext cx="1266824" cy="400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DÁTUM</a:t>
            </a:r>
          </a:p>
        </p:txBody>
      </p:sp>
      <p:sp>
        <p:nvSpPr>
          <p:cNvPr id="18" name="Szövegdoboz 17"/>
          <p:cNvSpPr txBox="1"/>
          <p:nvPr/>
        </p:nvSpPr>
        <p:spPr bwMode="auto">
          <a:xfrm>
            <a:off x="5904713" y="4357694"/>
            <a:ext cx="1511299" cy="400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ÁR</a:t>
            </a:r>
          </a:p>
        </p:txBody>
      </p:sp>
      <p:sp>
        <p:nvSpPr>
          <p:cNvPr id="21" name="Szövegdoboz 20"/>
          <p:cNvSpPr txBox="1"/>
          <p:nvPr/>
        </p:nvSpPr>
        <p:spPr bwMode="auto">
          <a:xfrm>
            <a:off x="1488286" y="1981200"/>
            <a:ext cx="3024187" cy="26781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Elsődleges</a:t>
            </a:r>
            <a:b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kulcs</a:t>
            </a:r>
          </a:p>
          <a:p>
            <a:pPr algn="ctr">
              <a:defRPr/>
            </a:pPr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hu-H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>
              <a:defRPr/>
            </a:pPr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zövegdoboz 12"/>
          <p:cNvSpPr txBox="1"/>
          <p:nvPr/>
        </p:nvSpPr>
        <p:spPr bwMode="auto">
          <a:xfrm>
            <a:off x="2118499" y="2786058"/>
            <a:ext cx="1785950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SZL_SZÁM</a:t>
            </a:r>
          </a:p>
        </p:txBody>
      </p:sp>
      <p:sp>
        <p:nvSpPr>
          <p:cNvPr id="12" name="Szövegdoboz 11"/>
          <p:cNvSpPr txBox="1"/>
          <p:nvPr/>
        </p:nvSpPr>
        <p:spPr bwMode="auto">
          <a:xfrm>
            <a:off x="2243936" y="3709987"/>
            <a:ext cx="1512887" cy="4000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ÁRUKÓD</a:t>
            </a:r>
          </a:p>
        </p:txBody>
      </p:sp>
      <p:sp>
        <p:nvSpPr>
          <p:cNvPr id="22" name="Szövegdoboz 21"/>
          <p:cNvSpPr txBox="1"/>
          <p:nvPr/>
        </p:nvSpPr>
        <p:spPr bwMode="auto">
          <a:xfrm>
            <a:off x="5476085" y="5500701"/>
            <a:ext cx="2179629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hu-HU" sz="2000" b="1" dirty="0"/>
              <a:t>MENNYISÉG</a:t>
            </a:r>
          </a:p>
        </p:txBody>
      </p:sp>
      <p:cxnSp>
        <p:nvCxnSpPr>
          <p:cNvPr id="4" name="Egyenes összekötő nyíllal 3"/>
          <p:cNvCxnSpPr>
            <a:stCxn id="21" idx="2"/>
            <a:endCxn id="22" idx="0"/>
          </p:cNvCxnSpPr>
          <p:nvPr/>
        </p:nvCxnSpPr>
        <p:spPr bwMode="auto">
          <a:xfrm rot="16200000" flipH="1">
            <a:off x="4362446" y="3297247"/>
            <a:ext cx="841389" cy="356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>
            <a:stCxn id="12" idx="3"/>
            <a:endCxn id="18" idx="1"/>
          </p:cNvCxnSpPr>
          <p:nvPr/>
        </p:nvCxnSpPr>
        <p:spPr bwMode="auto">
          <a:xfrm>
            <a:off x="3756823" y="3910012"/>
            <a:ext cx="2147890" cy="6477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>
            <a:stCxn id="12" idx="3"/>
            <a:endCxn id="14" idx="1"/>
          </p:cNvCxnSpPr>
          <p:nvPr/>
        </p:nvCxnSpPr>
        <p:spPr bwMode="auto">
          <a:xfrm flipV="1">
            <a:off x="3756823" y="3128989"/>
            <a:ext cx="2147890" cy="7810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3" idx="3"/>
            <a:endCxn id="15" idx="1"/>
          </p:cNvCxnSpPr>
          <p:nvPr/>
        </p:nvCxnSpPr>
        <p:spPr bwMode="auto">
          <a:xfrm flipV="1">
            <a:off x="3904448" y="1700213"/>
            <a:ext cx="2005023" cy="1285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églalap 50"/>
          <p:cNvSpPr/>
          <p:nvPr/>
        </p:nvSpPr>
        <p:spPr>
          <a:xfrm>
            <a:off x="1285852" y="1357298"/>
            <a:ext cx="6572296" cy="47863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4" name="Egyenes összekötő nyíllal 53"/>
          <p:cNvCxnSpPr>
            <a:stCxn id="21" idx="2"/>
            <a:endCxn id="22" idx="0"/>
          </p:cNvCxnSpPr>
          <p:nvPr/>
        </p:nvCxnSpPr>
        <p:spPr bwMode="auto">
          <a:xfrm>
            <a:off x="3000380" y="4659313"/>
            <a:ext cx="3565520" cy="841388"/>
          </a:xfrm>
          <a:prstGeom prst="straightConnector1">
            <a:avLst/>
          </a:prstGeom>
          <a:ln w="127000">
            <a:solidFill>
              <a:srgbClr val="660033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églalap 56"/>
          <p:cNvSpPr/>
          <p:nvPr/>
        </p:nvSpPr>
        <p:spPr>
          <a:xfrm>
            <a:off x="1380537" y="5000636"/>
            <a:ext cx="3209532" cy="107721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hu-HU" sz="3200" b="1" cap="none" spc="0">
                <a:ln w="11430"/>
                <a:solidFill>
                  <a:srgbClr val="660033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Funkcionális </a:t>
            </a:r>
            <a:br>
              <a:rPr lang="hu-HU" sz="3200" b="1" cap="none" spc="0">
                <a:ln w="11430"/>
                <a:solidFill>
                  <a:srgbClr val="660033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hu-HU" sz="3200" b="1" cap="none" spc="0">
                <a:ln w="11430"/>
                <a:solidFill>
                  <a:srgbClr val="660033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teljes </a:t>
            </a:r>
            <a:r>
              <a:rPr lang="hu-HU" sz="3200" b="1" cap="none" spc="0" dirty="0">
                <a:ln w="11430"/>
                <a:solidFill>
                  <a:srgbClr val="660033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függés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69D17-1583-4C74-8A5C-E7268A552A8F}" type="slidenum">
              <a:rPr lang="hu-HU" altLang="hu-HU" smtClean="0"/>
              <a:pPr>
                <a:defRPr/>
              </a:pPr>
              <a:t>3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1" grpId="0" animBg="1"/>
      <p:bldP spid="13" grpId="0" animBg="1"/>
      <p:bldP spid="12" grpId="0" animBg="1"/>
      <p:bldP spid="22" grpId="0" animBg="1"/>
      <p:bldP spid="51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hu-HU" altLang="hu-HU" sz="2800"/>
              <a:t>NormalizáLÁS példa – DOLGOZÓI NYILVÁNTARTÁS</a:t>
            </a:r>
            <a:endParaRPr lang="hu-HU" altLang="hu-HU" sz="2800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hu-HU" altLang="hu-HU" sz="2300"/>
              <a:t>személyi </a:t>
            </a:r>
            <a:r>
              <a:rPr lang="hu-HU" altLang="hu-HU" sz="2300" dirty="0"/>
              <a:t>azonosító szám (SZEMSZ)</a:t>
            </a:r>
          </a:p>
          <a:p>
            <a:pPr>
              <a:defRPr/>
            </a:pPr>
            <a:r>
              <a:rPr lang="hu-HU" altLang="hu-HU" sz="2300" dirty="0"/>
              <a:t>vezetéknév </a:t>
            </a:r>
            <a:r>
              <a:rPr lang="hu-HU" altLang="hu-HU" sz="2300"/>
              <a:t>(VEZ_NÉV</a:t>
            </a:r>
            <a:r>
              <a:rPr lang="hu-HU" altLang="hu-HU" sz="2300" dirty="0"/>
              <a:t>)</a:t>
            </a:r>
          </a:p>
          <a:p>
            <a:pPr>
              <a:defRPr/>
            </a:pPr>
            <a:r>
              <a:rPr lang="hu-HU" altLang="hu-HU" sz="2300" dirty="0"/>
              <a:t>keresztnév </a:t>
            </a:r>
            <a:r>
              <a:rPr lang="hu-HU" altLang="hu-HU" sz="2300"/>
              <a:t>(KER_NÉV</a:t>
            </a:r>
            <a:r>
              <a:rPr lang="hu-HU" altLang="hu-HU" sz="2300" dirty="0"/>
              <a:t>)</a:t>
            </a:r>
          </a:p>
          <a:p>
            <a:pPr>
              <a:defRPr/>
            </a:pPr>
            <a:r>
              <a:rPr lang="hu-HU" altLang="hu-HU" sz="2300" dirty="0"/>
              <a:t>osztály kódja, ahol dolgozik (OSZT)</a:t>
            </a:r>
          </a:p>
          <a:p>
            <a:pPr>
              <a:defRPr/>
            </a:pPr>
            <a:r>
              <a:rPr lang="hu-HU" altLang="hu-HU" sz="2300" dirty="0"/>
              <a:t>osztály megnevezése </a:t>
            </a:r>
            <a:r>
              <a:rPr lang="hu-HU" altLang="hu-HU" sz="2300"/>
              <a:t>(OSZT_NÉV</a:t>
            </a:r>
            <a:r>
              <a:rPr lang="hu-HU" altLang="hu-HU" sz="2300" dirty="0"/>
              <a:t>)</a:t>
            </a:r>
          </a:p>
          <a:p>
            <a:pPr>
              <a:defRPr/>
            </a:pPr>
            <a:r>
              <a:rPr lang="hu-HU" altLang="hu-HU" sz="2300" dirty="0"/>
              <a:t>téma kódja, amelyen dolgozik (TKÓD)</a:t>
            </a:r>
          </a:p>
          <a:p>
            <a:pPr>
              <a:defRPr/>
            </a:pPr>
            <a:r>
              <a:rPr lang="hu-HU" altLang="hu-HU" sz="2300" dirty="0"/>
              <a:t>téma megnevezése (TÉMA)</a:t>
            </a:r>
          </a:p>
          <a:p>
            <a:pPr>
              <a:defRPr/>
            </a:pPr>
            <a:r>
              <a:rPr lang="hu-HU" altLang="hu-HU" sz="2300" dirty="0"/>
              <a:t>munkaidejének hány százalékában dolgozik a témán (MEGOSZL)</a:t>
            </a:r>
          </a:p>
          <a:p>
            <a:pPr>
              <a:defRPr/>
            </a:pPr>
            <a:r>
              <a:rPr lang="hu-HU" altLang="hu-HU" sz="2300" dirty="0"/>
              <a:t>születésének éve </a:t>
            </a:r>
            <a:r>
              <a:rPr lang="hu-HU" altLang="hu-HU" sz="2300"/>
              <a:t>(SZÜL_ÉV</a:t>
            </a:r>
            <a:r>
              <a:rPr lang="hu-HU" altLang="hu-HU" sz="2300" dirty="0"/>
              <a:t>)</a:t>
            </a:r>
          </a:p>
          <a:p>
            <a:pPr>
              <a:defRPr/>
            </a:pPr>
            <a:r>
              <a:rPr lang="hu-HU" altLang="hu-HU" sz="2300" dirty="0"/>
              <a:t>osztálya főnökének személyi azonosító száma (FŐNÖK)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4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Bejövő adatok szerkezete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100" i="1" u="sng" dirty="0">
                <a:solidFill>
                  <a:srgbClr val="660033"/>
                </a:solidFill>
              </a:rPr>
              <a:t>MEZŐK: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100" dirty="0"/>
              <a:t>OSZT  OSZT-NÉV  </a:t>
            </a:r>
            <a:r>
              <a:rPr lang="hu-HU" altLang="hu-HU" sz="2100" b="1">
                <a:solidFill>
                  <a:schemeClr val="accent1">
                    <a:lumMod val="75000"/>
                  </a:schemeClr>
                </a:solidFill>
              </a:rPr>
              <a:t>SZEMSZ  VEZ_NÉV  KER_NÉV  </a:t>
            </a:r>
            <a:r>
              <a:rPr lang="hu-HU" altLang="hu-HU" sz="2100" b="1" dirty="0">
                <a:solidFill>
                  <a:schemeClr val="accent1">
                    <a:lumMod val="75000"/>
                  </a:schemeClr>
                </a:solidFill>
              </a:rPr>
              <a:t>TKÓD  TÉMA  </a:t>
            </a:r>
            <a:r>
              <a:rPr lang="hu-HU" altLang="hu-HU" sz="2100" b="1">
                <a:solidFill>
                  <a:schemeClr val="accent1">
                    <a:lumMod val="75000"/>
                  </a:schemeClr>
                </a:solidFill>
              </a:rPr>
              <a:t>MEGOSZL  SZÜL_ÉV</a:t>
            </a:r>
            <a:r>
              <a:rPr lang="hu-HU" altLang="hu-HU" sz="2100">
                <a:solidFill>
                  <a:schemeClr val="accent1"/>
                </a:solidFill>
              </a:rPr>
              <a:t> </a:t>
            </a:r>
            <a:r>
              <a:rPr lang="hu-HU" altLang="hu-HU" sz="2100"/>
              <a:t> </a:t>
            </a:r>
            <a:r>
              <a:rPr lang="hu-HU" altLang="hu-HU" sz="2100" dirty="0"/>
              <a:t>FŐNÖK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hu-HU" altLang="hu-HU" sz="2100" i="1" u="sng" dirty="0">
              <a:solidFill>
                <a:srgbClr val="FF5050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100" i="1" u="sng" dirty="0">
                <a:solidFill>
                  <a:srgbClr val="660033"/>
                </a:solidFill>
              </a:rPr>
              <a:t>ISMÉTLŐDÉSEK: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100"/>
              <a:t>SZEMSZ  VEZ_NÉV  KER_NÉV  </a:t>
            </a:r>
            <a:r>
              <a:rPr lang="hu-HU" altLang="hu-HU" sz="2100" b="1" dirty="0">
                <a:solidFill>
                  <a:schemeClr val="accent1">
                    <a:lumMod val="75000"/>
                  </a:schemeClr>
                </a:solidFill>
              </a:rPr>
              <a:t>TKÓD  TÉMA  </a:t>
            </a:r>
            <a:r>
              <a:rPr lang="hu-HU" altLang="hu-HU" sz="2100" b="1">
                <a:solidFill>
                  <a:schemeClr val="accent1">
                    <a:lumMod val="75000"/>
                  </a:schemeClr>
                </a:solidFill>
              </a:rPr>
              <a:t>MEGOSZL  </a:t>
            </a:r>
            <a:r>
              <a:rPr lang="hu-HU" altLang="hu-HU" sz="2100"/>
              <a:t>SZÜL_ÉV</a:t>
            </a:r>
            <a:br>
              <a:rPr lang="hu-HU" altLang="hu-HU" sz="2100" dirty="0"/>
            </a:br>
            <a:r>
              <a:rPr lang="hu-HU" altLang="hu-HU" sz="2100" dirty="0"/>
              <a:t>Ismétlődik annyiszor, ahány dolgozó van az osztályon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hu-HU" altLang="hu-HU" sz="21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100" dirty="0"/>
              <a:t>TKÓD  TÉMA  MEGOSZL</a:t>
            </a:r>
            <a:br>
              <a:rPr lang="hu-HU" altLang="hu-HU" sz="2100" dirty="0"/>
            </a:br>
            <a:r>
              <a:rPr lang="hu-HU" altLang="hu-HU" sz="2100" dirty="0"/>
              <a:t>minden dolgozónál ismétlődik, annyiszor, ahány témán </a:t>
            </a:r>
            <a:r>
              <a:rPr lang="hu-HU" altLang="hu-HU" sz="2100" dirty="0" err="1"/>
              <a:t>doldozik</a:t>
            </a:r>
            <a:r>
              <a:rPr lang="hu-HU" altLang="hu-HU" sz="2100" dirty="0"/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hu-HU" altLang="hu-HU" sz="2100" dirty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hu-HU" altLang="hu-HU" sz="2800" b="1" dirty="0">
                <a:solidFill>
                  <a:srgbClr val="6600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NEM RELÁCIÓ!	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5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Bejövő adatok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hu-HU" altLang="hu-HU" b="1" dirty="0">
                <a:solidFill>
                  <a:schemeClr val="accent2"/>
                </a:solidFill>
              </a:rPr>
              <a:t>OSZT  OSZT-NÉV  </a:t>
            </a:r>
            <a:r>
              <a:rPr lang="hu-HU" altLang="hu-HU" b="1" dirty="0">
                <a:solidFill>
                  <a:schemeClr val="hlink"/>
                </a:solidFill>
              </a:rPr>
              <a:t>SZEMSZ</a:t>
            </a:r>
            <a:r>
              <a:rPr lang="hu-HU" altLang="hu-HU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hu-HU" altLang="hu-HU" b="1" dirty="0"/>
              <a:t>VEZ_NÉV  KER_NÉV  </a:t>
            </a:r>
            <a:r>
              <a:rPr lang="hu-HU" altLang="hu-HU" b="1" dirty="0">
                <a:solidFill>
                  <a:srgbClr val="7030A0"/>
                </a:solidFill>
              </a:rPr>
              <a:t>TKÓD  TÉMA  MEGOSZL</a:t>
            </a:r>
            <a:r>
              <a:rPr lang="hu-HU" altLang="hu-HU" b="1" dirty="0"/>
              <a:t>  SZÜL_ÉV  </a:t>
            </a:r>
            <a:r>
              <a:rPr lang="hu-HU" altLang="hu-HU" b="1" dirty="0">
                <a:solidFill>
                  <a:schemeClr val="accent2"/>
                </a:solidFill>
              </a:rPr>
              <a:t>FŐNÖK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lang="hu-HU" altLang="hu-HU" dirty="0">
              <a:solidFill>
                <a:schemeClr val="accent2"/>
              </a:solidFill>
            </a:endParaRP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hu-HU" altLang="hu-HU" dirty="0">
                <a:solidFill>
                  <a:schemeClr val="accent2"/>
                </a:solidFill>
              </a:rPr>
              <a:t>P01 Pénzügy </a:t>
            </a:r>
            <a:r>
              <a:rPr lang="hu-HU" altLang="hu-HU" dirty="0">
                <a:solidFill>
                  <a:srgbClr val="C00000"/>
                </a:solidFill>
              </a:rPr>
              <a:t>11111</a:t>
            </a:r>
            <a:r>
              <a:rPr lang="hu-HU" altLang="hu-HU" dirty="0"/>
              <a:t> Andrásfai Béla </a:t>
            </a:r>
            <a:r>
              <a:rPr lang="hu-HU" altLang="hu-HU" dirty="0">
                <a:solidFill>
                  <a:srgbClr val="7030A0"/>
                </a:solidFill>
              </a:rPr>
              <a:t>B1 Bér 40 O2 Oktatás 60</a:t>
            </a:r>
            <a:r>
              <a:rPr lang="hu-HU" altLang="hu-HU" dirty="0"/>
              <a:t> 1934 </a:t>
            </a:r>
            <a:r>
              <a:rPr lang="hu-HU" altLang="hu-HU" dirty="0">
                <a:solidFill>
                  <a:schemeClr val="hlink"/>
                </a:solidFill>
              </a:rPr>
              <a:t>11211</a:t>
            </a:r>
            <a:r>
              <a:rPr lang="hu-HU" altLang="hu-HU" dirty="0">
                <a:solidFill>
                  <a:srgbClr val="FF5050"/>
                </a:solidFill>
              </a:rPr>
              <a:t> </a:t>
            </a:r>
            <a:r>
              <a:rPr lang="hu-HU" altLang="hu-HU" dirty="0"/>
              <a:t>Bártfai . . .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hu-HU" altLang="hu-HU" dirty="0"/>
              <a:t>. . . Tóth Csilla </a:t>
            </a:r>
            <a:r>
              <a:rPr lang="hu-HU" altLang="hu-HU" dirty="0">
                <a:solidFill>
                  <a:srgbClr val="7030A0"/>
                </a:solidFill>
              </a:rPr>
              <a:t>E1 Ellenőrzés 70 </a:t>
            </a:r>
            <a:r>
              <a:rPr lang="hu-HU" altLang="hu-HU" dirty="0"/>
              <a:t>1969 </a:t>
            </a:r>
            <a:r>
              <a:rPr lang="hu-HU" altLang="hu-HU" dirty="0">
                <a:solidFill>
                  <a:schemeClr val="hlink"/>
                </a:solidFill>
              </a:rPr>
              <a:t>91526</a:t>
            </a:r>
            <a:r>
              <a:rPr lang="hu-HU" altLang="hu-HU" dirty="0"/>
              <a:t> </a:t>
            </a:r>
            <a:r>
              <a:rPr lang="hu-HU" altLang="hu-HU" dirty="0" err="1"/>
              <a:t>Tarnay</a:t>
            </a:r>
            <a:r>
              <a:rPr lang="hu-HU" altLang="hu-HU" dirty="0"/>
              <a:t> Gyula </a:t>
            </a:r>
            <a:r>
              <a:rPr lang="hu-HU" altLang="hu-HU" dirty="0">
                <a:solidFill>
                  <a:srgbClr val="7030A0"/>
                </a:solidFill>
              </a:rPr>
              <a:t>T2 Tervezés 100 </a:t>
            </a:r>
            <a:r>
              <a:rPr lang="hu-HU" altLang="hu-HU" dirty="0"/>
              <a:t>1932 </a:t>
            </a:r>
            <a:r>
              <a:rPr lang="hu-HU" altLang="hu-HU" dirty="0">
                <a:solidFill>
                  <a:schemeClr val="accent2"/>
                </a:solidFill>
              </a:rPr>
              <a:t>91562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hu-HU" altLang="hu-HU" dirty="0"/>
              <a:t>…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hu-HU" altLang="hu-HU" dirty="0">
                <a:solidFill>
                  <a:schemeClr val="accent2"/>
                </a:solidFill>
              </a:rPr>
              <a:t>T01 Titkárság</a:t>
            </a:r>
            <a:r>
              <a:rPr lang="hu-HU" altLang="hu-HU" dirty="0"/>
              <a:t> </a:t>
            </a:r>
            <a:r>
              <a:rPr lang="hu-HU" altLang="hu-HU" dirty="0">
                <a:solidFill>
                  <a:schemeClr val="hlink"/>
                </a:solidFill>
              </a:rPr>
              <a:t>01526</a:t>
            </a:r>
            <a:r>
              <a:rPr lang="hu-HU" altLang="hu-HU" dirty="0"/>
              <a:t> Mohácsi Győző </a:t>
            </a:r>
            <a:r>
              <a:rPr lang="hu-HU" altLang="hu-HU" dirty="0">
                <a:solidFill>
                  <a:srgbClr val="7030A0"/>
                </a:solidFill>
              </a:rPr>
              <a:t>T2 Tervezés 100 </a:t>
            </a:r>
            <a:r>
              <a:rPr lang="hu-HU" altLang="hu-HU" dirty="0"/>
              <a:t>1971 </a:t>
            </a:r>
            <a:r>
              <a:rPr lang="hu-HU" altLang="hu-HU" dirty="0">
                <a:solidFill>
                  <a:schemeClr val="hlink"/>
                </a:solidFill>
              </a:rPr>
              <a:t>69690</a:t>
            </a:r>
            <a:r>
              <a:rPr lang="hu-HU" altLang="hu-HU" dirty="0"/>
              <a:t> . . .</a:t>
            </a: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hu-HU" altLang="hu-HU" dirty="0"/>
              <a:t>. . . </a:t>
            </a:r>
            <a:r>
              <a:rPr lang="hu-HU" altLang="hu-HU" dirty="0">
                <a:solidFill>
                  <a:schemeClr val="hlink"/>
                </a:solidFill>
              </a:rPr>
              <a:t>01492</a:t>
            </a:r>
            <a:r>
              <a:rPr lang="hu-HU" altLang="hu-HU" dirty="0">
                <a:solidFill>
                  <a:srgbClr val="FF5050"/>
                </a:solidFill>
              </a:rPr>
              <a:t> </a:t>
            </a:r>
            <a:r>
              <a:rPr lang="hu-HU" altLang="hu-HU" dirty="0"/>
              <a:t>Tojásos Kristóf </a:t>
            </a:r>
            <a:r>
              <a:rPr lang="hu-HU" altLang="hu-HU" dirty="0">
                <a:solidFill>
                  <a:srgbClr val="7030A0"/>
                </a:solidFill>
              </a:rPr>
              <a:t>U2 Utazások 80 </a:t>
            </a:r>
            <a:r>
              <a:rPr lang="hu-HU" altLang="hu-HU" dirty="0"/>
              <a:t>1966 </a:t>
            </a:r>
            <a:r>
              <a:rPr lang="hu-HU" altLang="hu-HU" dirty="0">
                <a:solidFill>
                  <a:schemeClr val="accent2"/>
                </a:solidFill>
              </a:rPr>
              <a:t>69690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6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/>
              <a:t>Ismétlődés megszüntetése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98638" indent="-1798638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hu-HU" altLang="hu-HU" sz="4000" dirty="0"/>
              <a:t>Eredeti:	a	b	c1,	c2,	c3, . . . d</a:t>
            </a:r>
          </a:p>
          <a:p>
            <a:pPr marL="1798638" indent="-1798638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endParaRPr lang="hu-HU" altLang="hu-HU" sz="4000" dirty="0"/>
          </a:p>
          <a:p>
            <a:pPr marL="1798638" indent="-1798638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hu-HU" altLang="hu-HU" sz="4000" dirty="0"/>
              <a:t>Átalakított:</a:t>
            </a:r>
            <a:br>
              <a:rPr lang="hu-HU" altLang="hu-HU" sz="4000" dirty="0"/>
            </a:br>
            <a:r>
              <a:rPr lang="hu-HU" altLang="hu-HU" sz="4000" dirty="0"/>
              <a:t>a	b	c1	d</a:t>
            </a:r>
            <a:br>
              <a:rPr lang="hu-HU" altLang="hu-HU" sz="4000" dirty="0"/>
            </a:br>
            <a:r>
              <a:rPr lang="hu-HU" altLang="hu-HU" sz="4000" dirty="0"/>
              <a:t>a	b	c2	d</a:t>
            </a:r>
            <a:br>
              <a:rPr lang="hu-HU" altLang="hu-HU" sz="4000" dirty="0"/>
            </a:br>
            <a:r>
              <a:rPr lang="hu-HU" altLang="hu-HU" sz="4000" dirty="0"/>
              <a:t>a	b	c3	d</a:t>
            </a:r>
            <a:br>
              <a:rPr lang="hu-HU" altLang="hu-HU" sz="4000" dirty="0"/>
            </a:br>
            <a:r>
              <a:rPr lang="hu-HU" altLang="hu-HU" sz="4000" dirty="0"/>
              <a:t>. . .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7</a:t>
            </a:fld>
            <a:endParaRPr lang="hu-HU" altLang="hu-HU"/>
          </a:p>
        </p:txBody>
      </p:sp>
      <p:sp>
        <p:nvSpPr>
          <p:cNvPr id="3" name="Ellipszis 2"/>
          <p:cNvSpPr/>
          <p:nvPr/>
        </p:nvSpPr>
        <p:spPr>
          <a:xfrm>
            <a:off x="3923928" y="1412776"/>
            <a:ext cx="2736304" cy="936104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/>
          <p:cNvSpPr/>
          <p:nvPr/>
        </p:nvSpPr>
        <p:spPr>
          <a:xfrm>
            <a:off x="3851920" y="3212976"/>
            <a:ext cx="1008112" cy="1944216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 dirty="0"/>
              <a:t>Alkalmazottak 1 NF</a:t>
            </a:r>
          </a:p>
        </p:txBody>
      </p:sp>
      <p:graphicFrame>
        <p:nvGraphicFramePr>
          <p:cNvPr id="3" name="Tartalom hely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701225"/>
              </p:ext>
            </p:extLst>
          </p:nvPr>
        </p:nvGraphicFramePr>
        <p:xfrm>
          <a:off x="395536" y="1528763"/>
          <a:ext cx="8352928" cy="33069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7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1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0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4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6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1436"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OSZT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OSZT_NÉV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rgbClr val="C00000"/>
                          </a:solidFill>
                        </a:rPr>
                        <a:t>SZSZÁM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VEZ_NÉV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KER_NÉV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rgbClr val="7030A0"/>
                          </a:solidFill>
                        </a:rPr>
                        <a:t>TKÓD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rgbClr val="7030A0"/>
                          </a:solidFill>
                        </a:rPr>
                        <a:t>TÉMA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rgbClr val="7030A0"/>
                          </a:solidFill>
                        </a:rPr>
                        <a:t>MEGOSZL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SZÉV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hu-HU" sz="13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FŐNÖK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11111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Andrásfalvi</a:t>
                      </a:r>
                      <a:endParaRPr lang="hu-HU" sz="1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Béla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B1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Bér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40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1934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11111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Andrásfalvi</a:t>
                      </a:r>
                      <a:endParaRPr lang="hu-HU" sz="1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Béla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O2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Oktatás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60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1934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11211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Bártfai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Pál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U2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Utazás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1937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  <a:endParaRPr lang="hu-HU" sz="1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12110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Tóth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Csilla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B1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Bér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30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1969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  <a:endParaRPr lang="hu-HU" sz="1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12110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Tóth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Csilla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E1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Ellenőrzés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70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1969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  <a:endParaRPr lang="hu-HU" sz="1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Pénzügy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91526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Tarnay</a:t>
                      </a:r>
                      <a:endParaRPr lang="hu-HU" sz="1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Gyula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T2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Tervezés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1932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91526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Eladás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99998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Vigécz</a:t>
                      </a:r>
                      <a:endParaRPr lang="hu-HU" sz="12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Jenő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K1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Kereskedelem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1945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99998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01526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Mohácsi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Győző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T2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Tervezés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1971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01492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69690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Kopó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Levente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E1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Ellenőrzés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1957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69690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01492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Tojásos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Kristóf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K1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Kereskedelem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1966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69690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3"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T01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Titkárság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C00000"/>
                          </a:solidFill>
                        </a:rPr>
                        <a:t>01492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Tojásos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Kristóf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U2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Utazások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1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1966</a:t>
                      </a:r>
                    </a:p>
                  </a:txBody>
                  <a:tcPr marL="45720" marR="45720" marT="45716" marB="45716"/>
                </a:tc>
                <a:tc>
                  <a:txBody>
                    <a:bodyPr/>
                    <a:lstStyle/>
                    <a:p>
                      <a:r>
                        <a:rPr lang="hu-HU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69690</a:t>
                      </a:r>
                    </a:p>
                  </a:txBody>
                  <a:tcPr marL="45720" marR="45720" marT="45716" marB="4571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35" name="Text Box 9"/>
          <p:cNvSpPr txBox="1">
            <a:spLocks noChangeArrowheads="1"/>
          </p:cNvSpPr>
          <p:nvPr/>
        </p:nvSpPr>
        <p:spPr bwMode="auto">
          <a:xfrm>
            <a:off x="2110457" y="5276056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8436" name="Text Box 15"/>
          <p:cNvSpPr txBox="1">
            <a:spLocks noChangeArrowheads="1"/>
          </p:cNvSpPr>
          <p:nvPr/>
        </p:nvSpPr>
        <p:spPr bwMode="auto">
          <a:xfrm>
            <a:off x="4643809" y="5263356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PK</a:t>
            </a:r>
            <a:endParaRPr lang="hu-HU" altLang="hu-HU" sz="32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0" name="Bal oldali kapcsos zárójel 9"/>
          <p:cNvSpPr/>
          <p:nvPr/>
        </p:nvSpPr>
        <p:spPr>
          <a:xfrm rot="16200000">
            <a:off x="4817640" y="4707731"/>
            <a:ext cx="228600" cy="576263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Bal oldali kapcsos zárójel 10"/>
          <p:cNvSpPr/>
          <p:nvPr/>
        </p:nvSpPr>
        <p:spPr>
          <a:xfrm rot="16200000">
            <a:off x="2290639" y="4642644"/>
            <a:ext cx="215900" cy="693737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83E95-B8FB-40D7-B619-1947621F83C4}" type="slidenum">
              <a:rPr lang="hu-HU" altLang="hu-HU" smtClean="0"/>
              <a:pPr>
                <a:defRPr/>
              </a:pPr>
              <a:t>8</a:t>
            </a:fld>
            <a:endParaRPr lang="hu-HU" alt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hu-HU" altLang="hu-HU" dirty="0"/>
              <a:t>Függőségi diagram</a:t>
            </a:r>
          </a:p>
        </p:txBody>
      </p:sp>
      <p:sp>
        <p:nvSpPr>
          <p:cNvPr id="14" name="Szövegdoboz 13"/>
          <p:cNvSpPr txBox="1"/>
          <p:nvPr/>
        </p:nvSpPr>
        <p:spPr bwMode="auto">
          <a:xfrm>
            <a:off x="5102225" y="2524894"/>
            <a:ext cx="93027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OSZT</a:t>
            </a:r>
          </a:p>
        </p:txBody>
      </p:sp>
      <p:sp>
        <p:nvSpPr>
          <p:cNvPr id="15" name="Szövegdoboz 14"/>
          <p:cNvSpPr txBox="1"/>
          <p:nvPr/>
        </p:nvSpPr>
        <p:spPr bwMode="auto">
          <a:xfrm>
            <a:off x="4933950" y="1500188"/>
            <a:ext cx="126682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TÉMA</a:t>
            </a:r>
          </a:p>
        </p:txBody>
      </p:sp>
      <p:sp>
        <p:nvSpPr>
          <p:cNvPr id="16" name="Szövegdoboz 15"/>
          <p:cNvSpPr txBox="1"/>
          <p:nvPr/>
        </p:nvSpPr>
        <p:spPr bwMode="auto">
          <a:xfrm>
            <a:off x="4956175" y="5621338"/>
            <a:ext cx="122237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SZÉV</a:t>
            </a:r>
          </a:p>
        </p:txBody>
      </p:sp>
      <p:sp>
        <p:nvSpPr>
          <p:cNvPr id="17" name="Szövegdoboz 16"/>
          <p:cNvSpPr txBox="1"/>
          <p:nvPr/>
        </p:nvSpPr>
        <p:spPr bwMode="auto">
          <a:xfrm>
            <a:off x="4811713" y="4860925"/>
            <a:ext cx="1511300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KER_NÉV</a:t>
            </a:r>
          </a:p>
        </p:txBody>
      </p:sp>
      <p:sp>
        <p:nvSpPr>
          <p:cNvPr id="18" name="Szövegdoboz 17"/>
          <p:cNvSpPr txBox="1"/>
          <p:nvPr/>
        </p:nvSpPr>
        <p:spPr bwMode="auto">
          <a:xfrm>
            <a:off x="4811713" y="4111625"/>
            <a:ext cx="1511300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VEZ_NÉV</a:t>
            </a:r>
          </a:p>
        </p:txBody>
      </p:sp>
      <p:sp>
        <p:nvSpPr>
          <p:cNvPr id="19" name="Szövegdoboz 18"/>
          <p:cNvSpPr txBox="1"/>
          <p:nvPr/>
        </p:nvSpPr>
        <p:spPr bwMode="auto">
          <a:xfrm>
            <a:off x="6945313" y="3508375"/>
            <a:ext cx="140017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FŐNÖK</a:t>
            </a:r>
          </a:p>
        </p:txBody>
      </p:sp>
      <p:sp>
        <p:nvSpPr>
          <p:cNvPr id="20" name="Szövegdoboz 19"/>
          <p:cNvSpPr txBox="1"/>
          <p:nvPr/>
        </p:nvSpPr>
        <p:spPr bwMode="auto">
          <a:xfrm>
            <a:off x="6802438" y="2731862"/>
            <a:ext cx="1685925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OSZT_NÉV</a:t>
            </a:r>
          </a:p>
        </p:txBody>
      </p:sp>
      <p:grpSp>
        <p:nvGrpSpPr>
          <p:cNvPr id="20491" name="Csoportba foglalás 24"/>
          <p:cNvGrpSpPr>
            <a:grpSpLocks/>
          </p:cNvGrpSpPr>
          <p:nvPr/>
        </p:nvGrpSpPr>
        <p:grpSpPr bwMode="auto">
          <a:xfrm>
            <a:off x="512763" y="1980459"/>
            <a:ext cx="3024189" cy="2678095"/>
            <a:chOff x="323528" y="476672"/>
            <a:chExt cx="3024336" cy="2677656"/>
          </a:xfrm>
          <a:noFill/>
        </p:grpSpPr>
        <p:sp>
          <p:nvSpPr>
            <p:cNvPr id="21" name="Szövegdoboz 20"/>
            <p:cNvSpPr txBox="1"/>
            <p:nvPr/>
          </p:nvSpPr>
          <p:spPr>
            <a:xfrm>
              <a:off x="323528" y="477413"/>
              <a:ext cx="3024334" cy="267767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Elsődleges</a:t>
              </a:r>
              <a:br>
                <a: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u-HU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kulcs</a:t>
              </a: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hu-HU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Szövegdoboz 12"/>
            <p:cNvSpPr txBox="1"/>
            <p:nvPr/>
          </p:nvSpPr>
          <p:spPr>
            <a:xfrm>
              <a:off x="1295125" y="1269446"/>
              <a:ext cx="1081140" cy="39998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 dirty="0"/>
                <a:t>TKÓD</a:t>
              </a:r>
            </a:p>
          </p:txBody>
        </p:sp>
        <p:sp>
          <p:nvSpPr>
            <p:cNvPr id="12" name="Szövegdoboz 11"/>
            <p:cNvSpPr txBox="1"/>
            <p:nvPr/>
          </p:nvSpPr>
          <p:spPr>
            <a:xfrm>
              <a:off x="1079215" y="2205917"/>
              <a:ext cx="1512961" cy="399984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hu-HU" sz="2000" b="1" dirty="0"/>
                <a:t>SZSZÁM</a:t>
              </a:r>
            </a:p>
          </p:txBody>
        </p:sp>
      </p:grpSp>
      <p:sp>
        <p:nvSpPr>
          <p:cNvPr id="22" name="Szövegdoboz 21"/>
          <p:cNvSpPr txBox="1"/>
          <p:nvPr/>
        </p:nvSpPr>
        <p:spPr bwMode="auto">
          <a:xfrm>
            <a:off x="1177925" y="5621338"/>
            <a:ext cx="1693863" cy="4000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hu-HU" sz="2000" b="1" dirty="0"/>
              <a:t>MEGOSZL</a:t>
            </a:r>
          </a:p>
        </p:txBody>
      </p:sp>
      <p:cxnSp>
        <p:nvCxnSpPr>
          <p:cNvPr id="4" name="Egyenes összekötő nyíllal 3"/>
          <p:cNvCxnSpPr>
            <a:stCxn id="21" idx="2"/>
            <a:endCxn id="22" idx="0"/>
          </p:cNvCxnSpPr>
          <p:nvPr/>
        </p:nvCxnSpPr>
        <p:spPr bwMode="auto">
          <a:xfrm>
            <a:off x="2025650" y="4659313"/>
            <a:ext cx="0" cy="96202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Egyenes összekötő nyíllal 25"/>
          <p:cNvCxnSpPr>
            <a:stCxn id="20" idx="2"/>
            <a:endCxn id="19" idx="0"/>
          </p:cNvCxnSpPr>
          <p:nvPr/>
        </p:nvCxnSpPr>
        <p:spPr bwMode="auto">
          <a:xfrm>
            <a:off x="7645401" y="3131912"/>
            <a:ext cx="0" cy="376463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4" idx="3"/>
            <a:endCxn id="19" idx="1"/>
          </p:cNvCxnSpPr>
          <p:nvPr/>
        </p:nvCxnSpPr>
        <p:spPr bwMode="auto">
          <a:xfrm>
            <a:off x="6032500" y="2724919"/>
            <a:ext cx="912813" cy="983481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stCxn id="14" idx="3"/>
            <a:endCxn id="20" idx="1"/>
          </p:cNvCxnSpPr>
          <p:nvPr/>
        </p:nvCxnSpPr>
        <p:spPr bwMode="auto">
          <a:xfrm>
            <a:off x="6032500" y="2724919"/>
            <a:ext cx="769938" cy="206968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Egyenes összekötő nyíllal 28"/>
          <p:cNvCxnSpPr>
            <a:stCxn id="12" idx="3"/>
            <a:endCxn id="19" idx="1"/>
          </p:cNvCxnSpPr>
          <p:nvPr/>
        </p:nvCxnSpPr>
        <p:spPr bwMode="auto">
          <a:xfrm flipV="1">
            <a:off x="2781300" y="3708400"/>
            <a:ext cx="4164013" cy="201613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Egyenes összekötő nyíllal 29"/>
          <p:cNvCxnSpPr>
            <a:stCxn id="12" idx="3"/>
            <a:endCxn id="20" idx="1"/>
          </p:cNvCxnSpPr>
          <p:nvPr/>
        </p:nvCxnSpPr>
        <p:spPr bwMode="auto">
          <a:xfrm flipV="1">
            <a:off x="2781300" y="2931887"/>
            <a:ext cx="4021138" cy="978126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>
            <a:stCxn id="12" idx="3"/>
            <a:endCxn id="16" idx="1"/>
          </p:cNvCxnSpPr>
          <p:nvPr/>
        </p:nvCxnSpPr>
        <p:spPr bwMode="auto">
          <a:xfrm>
            <a:off x="2781300" y="3908425"/>
            <a:ext cx="2174875" cy="1912938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3"/>
            <a:endCxn id="17" idx="1"/>
          </p:cNvCxnSpPr>
          <p:nvPr/>
        </p:nvCxnSpPr>
        <p:spPr bwMode="auto">
          <a:xfrm>
            <a:off x="2781300" y="3908425"/>
            <a:ext cx="2030413" cy="115252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>
            <a:stCxn id="12" idx="3"/>
            <a:endCxn id="18" idx="1"/>
          </p:cNvCxnSpPr>
          <p:nvPr/>
        </p:nvCxnSpPr>
        <p:spPr bwMode="auto">
          <a:xfrm>
            <a:off x="2781300" y="3908425"/>
            <a:ext cx="2030413" cy="40322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>
            <a:stCxn id="12" idx="3"/>
            <a:endCxn id="14" idx="1"/>
          </p:cNvCxnSpPr>
          <p:nvPr/>
        </p:nvCxnSpPr>
        <p:spPr bwMode="auto">
          <a:xfrm flipV="1">
            <a:off x="2781300" y="2724919"/>
            <a:ext cx="2320925" cy="1185094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3" idx="3"/>
            <a:endCxn id="15" idx="1"/>
          </p:cNvCxnSpPr>
          <p:nvPr/>
        </p:nvCxnSpPr>
        <p:spPr bwMode="auto">
          <a:xfrm flipV="1">
            <a:off x="2565400" y="1700213"/>
            <a:ext cx="2368550" cy="1273175"/>
          </a:xfrm>
          <a:prstGeom prst="straightConnector1">
            <a:avLst/>
          </a:prstGeom>
          <a:noFill/>
          <a:ln w="57150">
            <a:solidFill>
              <a:schemeClr val="accent6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69D17-1583-4C74-8A5C-E7268A552A8F}" type="slidenum">
              <a:rPr lang="hu-HU" altLang="hu-HU" smtClean="0"/>
              <a:pPr>
                <a:defRPr/>
              </a:pPr>
              <a:t>9</a:t>
            </a:fld>
            <a:endParaRPr lang="hu-HU" altLang="hu-HU"/>
          </a:p>
        </p:txBody>
      </p:sp>
      <p:sp>
        <p:nvSpPr>
          <p:cNvPr id="3" name="Ellipszis 2"/>
          <p:cNvSpPr/>
          <p:nvPr/>
        </p:nvSpPr>
        <p:spPr>
          <a:xfrm rot="20449104">
            <a:off x="1246751" y="1492918"/>
            <a:ext cx="5366638" cy="132576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/>
          <p:cNvSpPr/>
          <p:nvPr/>
        </p:nvSpPr>
        <p:spPr>
          <a:xfrm rot="21355958">
            <a:off x="950076" y="2531213"/>
            <a:ext cx="7951597" cy="329852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/>
          <p:cNvSpPr/>
          <p:nvPr/>
        </p:nvSpPr>
        <p:spPr>
          <a:xfrm>
            <a:off x="843108" y="1900239"/>
            <a:ext cx="2360740" cy="455309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3" grpId="0" animBg="1"/>
      <p:bldP spid="36" grpId="0" animBg="1"/>
      <p:bldP spid="3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úra">
  <a:themeElements>
    <a:clrScheme name="Túra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úra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úra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3755</TotalTime>
  <Words>1349</Words>
  <Application>Microsoft Office PowerPoint</Application>
  <PresentationFormat>Diavetítés a képernyőre (4:3 oldalarány)</PresentationFormat>
  <Paragraphs>847</Paragraphs>
  <Slides>24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2" baseType="lpstr">
      <vt:lpstr>Franklin Gothic Book</vt:lpstr>
      <vt:lpstr>Franklin Gothic Medium</vt:lpstr>
      <vt:lpstr>Symbol</vt:lpstr>
      <vt:lpstr>Times New Roman</vt:lpstr>
      <vt:lpstr>Verdana</vt:lpstr>
      <vt:lpstr>Wingdings</vt:lpstr>
      <vt:lpstr>Wingdings 2</vt:lpstr>
      <vt:lpstr>Túra</vt:lpstr>
      <vt:lpstr>Adatbázis rendszerek</vt:lpstr>
      <vt:lpstr>Funkcionális függés</vt:lpstr>
      <vt:lpstr>Példa teljes függésre (Szállítólevél)</vt:lpstr>
      <vt:lpstr>NormalizáLÁS példa – DOLGOZÓI NYILVÁNTARTÁS</vt:lpstr>
      <vt:lpstr>Bejövő adatok szerkezete</vt:lpstr>
      <vt:lpstr>Bejövő adatok</vt:lpstr>
      <vt:lpstr>Ismétlődés megszüntetése</vt:lpstr>
      <vt:lpstr>Alkalmazottak 1 NF</vt:lpstr>
      <vt:lpstr>Függőségi diagram</vt:lpstr>
      <vt:lpstr>PowerPoint-bemutató</vt:lpstr>
      <vt:lpstr>Dekompozició (1NF  2NF)</vt:lpstr>
      <vt:lpstr>Szétbontás 2NF relációkra I.</vt:lpstr>
      <vt:lpstr>Szétbontás 2NF relációkra II.</vt:lpstr>
      <vt:lpstr>FÜGGŐSÉgi diagram 2nf</vt:lpstr>
      <vt:lpstr>dekompozíció (2NF  3NF)</vt:lpstr>
      <vt:lpstr>3NF relációk I.</vt:lpstr>
      <vt:lpstr>3NF relációk II.</vt:lpstr>
      <vt:lpstr>Nézet definiálása</vt:lpstr>
      <vt:lpstr>Nézet tartalma</vt:lpstr>
      <vt:lpstr>Versenyző</vt:lpstr>
      <vt:lpstr>házasság</vt:lpstr>
      <vt:lpstr>HÁZASSÁG FÜGGŐSÉGI DIAGRAM</vt:lpstr>
      <vt:lpstr>fórum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Baksa</dc:creator>
  <cp:lastModifiedBy>Gabriella Baksa-Haskó</cp:lastModifiedBy>
  <cp:revision>152</cp:revision>
  <dcterms:created xsi:type="dcterms:W3CDTF">1601-01-01T00:00:00Z</dcterms:created>
  <dcterms:modified xsi:type="dcterms:W3CDTF">2017-03-18T02:42:09Z</dcterms:modified>
</cp:coreProperties>
</file>